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32"/>
  </p:notesMasterIdLst>
  <p:handoutMasterIdLst>
    <p:handoutMasterId r:id="rId33"/>
  </p:handoutMasterIdLst>
  <p:sldIdLst>
    <p:sldId id="256" r:id="rId2"/>
    <p:sldId id="285" r:id="rId3"/>
    <p:sldId id="257" r:id="rId4"/>
    <p:sldId id="258" r:id="rId5"/>
    <p:sldId id="278" r:id="rId6"/>
    <p:sldId id="259" r:id="rId7"/>
    <p:sldId id="267" r:id="rId8"/>
    <p:sldId id="260" r:id="rId9"/>
    <p:sldId id="268" r:id="rId10"/>
    <p:sldId id="261" r:id="rId11"/>
    <p:sldId id="269" r:id="rId12"/>
    <p:sldId id="262" r:id="rId13"/>
    <p:sldId id="270" r:id="rId14"/>
    <p:sldId id="263" r:id="rId15"/>
    <p:sldId id="264" r:id="rId16"/>
    <p:sldId id="265" r:id="rId17"/>
    <p:sldId id="266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9" r:id="rId26"/>
    <p:sldId id="280" r:id="rId27"/>
    <p:sldId id="281" r:id="rId28"/>
    <p:sldId id="282" r:id="rId29"/>
    <p:sldId id="283" r:id="rId30"/>
    <p:sldId id="284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EA7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7" autoAdjust="0"/>
    <p:restoredTop sz="94599" autoAdjust="0"/>
  </p:normalViewPr>
  <p:slideViewPr>
    <p:cSldViewPr>
      <p:cViewPr>
        <p:scale>
          <a:sx n="66" d="100"/>
          <a:sy n="66" d="100"/>
        </p:scale>
        <p:origin x="-636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8"/>
    </p:cViewPr>
  </p:sorterViewPr>
  <p:notesViewPr>
    <p:cSldViewPr>
      <p:cViewPr varScale="1">
        <p:scale>
          <a:sx n="48" d="100"/>
          <a:sy n="48" d="100"/>
        </p:scale>
        <p:origin x="-2736" y="-5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BD0F3A-C0D2-4648-9BFC-561B4687A9AD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7F200E-7395-4EF6-A7E6-11600D3EDF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55944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F86C6D-1D5E-4715-A770-174EE4A4A37F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C7C868-8426-4123-BB79-64B14B8725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96100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C7C868-8426-4123-BB79-64B14B87252F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F%D1%80%D0%B0%D0%B2%D0%B8%D0%BB%D1%8C%D0%BD%D1%8B%D0%B9_%D0%BC%D0%BD%D0%BE%D0%B3%D0%BE%D0%B3%D1%80%D0%B0%D0%BD%D0%BD%D0%B8%D0%BA" TargetMode="External"/><Relationship Id="rId7" Type="http://schemas.openxmlformats.org/officeDocument/2006/relationships/hyperlink" Target="http://ru.wikipedia.org/wiki/%D0%A0%D0%B0%D0%B7%D0%B2%D1%91%D1%80%D1%82%D0%BA%D0%B0" TargetMode="External"/><Relationship Id="rId2" Type="http://schemas.openxmlformats.org/officeDocument/2006/relationships/hyperlink" Target="http://ru.wikipedia.org/wiki/%D0%93%D1%80%D0%B5%D1%87%D0%B5%D1%81%D0%BA%D0%B8%D0%B9_%D1%8F%D0%B7%D1%8B%D0%BA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hyperlink" Target="http://ru.wikipedia.org/wiki/%D0%9F%D0%BB%D0%B0%D1%82%D0%BE%D0%BD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F%D1%80%D0%B0%D0%B2%D0%B8%D0%BB%D1%8C%D0%BD%D1%8B%D0%B9_%D0%BC%D0%BD%D0%BE%D0%B3%D0%BE%D0%B3%D1%80%D0%B0%D0%BD%D0%BD%D0%B8%D0%BA" TargetMode="External"/><Relationship Id="rId7" Type="http://schemas.openxmlformats.org/officeDocument/2006/relationships/image" Target="../media/image21.jpeg"/><Relationship Id="rId2" Type="http://schemas.openxmlformats.org/officeDocument/2006/relationships/hyperlink" Target="http://ru.wikipedia.org/wiki/%D0%93%D1%80%D0%B5%D1%87%D0%B5%D1%81%D0%BA%D0%B8%D0%B9_%D1%8F%D0%B7%D1%8B%D0%B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A3%D0%B3%D0%BE%D0%BB" TargetMode="External"/><Relationship Id="rId5" Type="http://schemas.openxmlformats.org/officeDocument/2006/relationships/hyperlink" Target="http://ru.wikipedia.org/wiki/%D0%92%D0%B5%D1%80%D1%88%D0%B8%D0%BD%D0%B0" TargetMode="External"/><Relationship Id="rId4" Type="http://schemas.openxmlformats.org/officeDocument/2006/relationships/hyperlink" Target="http://ru.wikipedia.org/wiki/%D0%9F%D1%80%D0%B0%D0%B2%D0%B8%D0%BB%D1%8C%D0%BD%D1%8B%D0%B9_%D0%BF%D1%8F%D1%82%D0%B8%D1%83%D0%B3%D0%BE%D0%BB%D1%8C%D0%BD%D0%B8%D0%BA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F%D0%BB%D0%B0%D1%82%D0%BE%D0%BD%D0%BE%D0%B2%D1%8B_%D1%82%D0%B5%D0%BB%D0%B0" TargetMode="External"/><Relationship Id="rId2" Type="http://schemas.openxmlformats.org/officeDocument/2006/relationships/hyperlink" Target="http://ru.wikipedia.org/wiki/%D0%93%D1%80%D0%B5%D1%87%D0%B5%D1%81%D0%BA%D0%B8%D0%B9_%D1%8F%D0%B7%D1%8B%D0%BA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hyperlink" Target="http://ru.wikipedia.org/wiki/%D0%A2%D1%80%D0%B5%D1%83%D0%B3%D0%BE%D0%BB%D1%8C%D0%BD%D0%B8%D0%BA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gi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11" Type="http://schemas.openxmlformats.org/officeDocument/2006/relationships/image" Target="../media/image42.jpeg"/><Relationship Id="rId5" Type="http://schemas.openxmlformats.org/officeDocument/2006/relationships/image" Target="../media/image36.jpeg"/><Relationship Id="rId10" Type="http://schemas.openxmlformats.org/officeDocument/2006/relationships/image" Target="../media/image41.jpeg"/><Relationship Id="rId4" Type="http://schemas.openxmlformats.org/officeDocument/2006/relationships/image" Target="../media/image35.jpeg"/><Relationship Id="rId9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kamensky.perm.ru/proj/mng/kepler.htm" TargetMode="Externa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13" Type="http://schemas.openxmlformats.org/officeDocument/2006/relationships/image" Target="../media/image50.jpeg"/><Relationship Id="rId3" Type="http://schemas.openxmlformats.org/officeDocument/2006/relationships/image" Target="../media/image53.png"/><Relationship Id="rId7" Type="http://schemas.openxmlformats.org/officeDocument/2006/relationships/image" Target="../media/image43.jpeg"/><Relationship Id="rId12" Type="http://schemas.openxmlformats.org/officeDocument/2006/relationships/image" Target="../media/image49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11" Type="http://schemas.openxmlformats.org/officeDocument/2006/relationships/image" Target="../media/image45.jpeg"/><Relationship Id="rId5" Type="http://schemas.openxmlformats.org/officeDocument/2006/relationships/image" Target="../media/image55.png"/><Relationship Id="rId10" Type="http://schemas.openxmlformats.org/officeDocument/2006/relationships/image" Target="../media/image46.jpeg"/><Relationship Id="rId4" Type="http://schemas.openxmlformats.org/officeDocument/2006/relationships/image" Target="../media/image54.png"/><Relationship Id="rId9" Type="http://schemas.openxmlformats.org/officeDocument/2006/relationships/image" Target="../media/image47.png"/><Relationship Id="rId1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polygran.boom.ru/base/4.htm" TargetMode="External"/><Relationship Id="rId13" Type="http://schemas.openxmlformats.org/officeDocument/2006/relationships/hyperlink" Target="http://polygran.boom.ru/base/9.htm" TargetMode="External"/><Relationship Id="rId18" Type="http://schemas.openxmlformats.org/officeDocument/2006/relationships/hyperlink" Target="http://polygran.boom.ru/base/14.htm" TargetMode="External"/><Relationship Id="rId3" Type="http://schemas.openxmlformats.org/officeDocument/2006/relationships/hyperlink" Target="http://ru.wikipedia.org/wiki/%D0%92%D0%B5%D1%80%D1%88%D0%B8%D0%BD%D0%B0" TargetMode="External"/><Relationship Id="rId21" Type="http://schemas.openxmlformats.org/officeDocument/2006/relationships/hyperlink" Target="http://polygran.boom.ru/base/base/17.htm" TargetMode="External"/><Relationship Id="rId7" Type="http://schemas.openxmlformats.org/officeDocument/2006/relationships/hyperlink" Target="http://polygran.boom.ru/base/3.htm" TargetMode="External"/><Relationship Id="rId12" Type="http://schemas.openxmlformats.org/officeDocument/2006/relationships/hyperlink" Target="http://polygran.boom.ru/base/8.htm" TargetMode="External"/><Relationship Id="rId17" Type="http://schemas.openxmlformats.org/officeDocument/2006/relationships/hyperlink" Target="http://polygran.boom.ru/base/13.htm" TargetMode="External"/><Relationship Id="rId2" Type="http://schemas.openxmlformats.org/officeDocument/2006/relationships/hyperlink" Target="http://ru.wikipedia.org/wiki/%D0%9F%D1%80%D0%B0%D0%B2%D0%B8%D0%BB%D1%8C%D0%BD%D1%8B%D0%B9_%D0%BC%D0%BD%D0%BE%D0%B3%D0%BE%D1%83%D0%B3%D0%BE%D0%BB%D1%8C%D0%BD%D0%B8%D0%BA" TargetMode="External"/><Relationship Id="rId16" Type="http://schemas.openxmlformats.org/officeDocument/2006/relationships/hyperlink" Target="http://polygran.boom.ru/base/12.htm" TargetMode="External"/><Relationship Id="rId20" Type="http://schemas.openxmlformats.org/officeDocument/2006/relationships/hyperlink" Target="http://polygran.boom.ru/base/16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olygran.boom.ru/base/2.htm" TargetMode="External"/><Relationship Id="rId11" Type="http://schemas.openxmlformats.org/officeDocument/2006/relationships/hyperlink" Target="http://polygran.boom.ru/base/7.htm" TargetMode="External"/><Relationship Id="rId5" Type="http://schemas.openxmlformats.org/officeDocument/2006/relationships/hyperlink" Target="http://polygran.boom.ru/base/1.htm" TargetMode="External"/><Relationship Id="rId15" Type="http://schemas.openxmlformats.org/officeDocument/2006/relationships/hyperlink" Target="http://polygran.boom.ru/base/11.htm" TargetMode="External"/><Relationship Id="rId10" Type="http://schemas.openxmlformats.org/officeDocument/2006/relationships/hyperlink" Target="http://polygran.boom.ru/base/6.htm" TargetMode="External"/><Relationship Id="rId19" Type="http://schemas.openxmlformats.org/officeDocument/2006/relationships/hyperlink" Target="http://polygran.boom.ru/base/15.htm" TargetMode="External"/><Relationship Id="rId4" Type="http://schemas.openxmlformats.org/officeDocument/2006/relationships/hyperlink" Target="http://polygran.boom.ru/base/0.htm" TargetMode="External"/><Relationship Id="rId9" Type="http://schemas.openxmlformats.org/officeDocument/2006/relationships/hyperlink" Target="http://polygran.boom.ru/base/5.htm" TargetMode="External"/><Relationship Id="rId14" Type="http://schemas.openxmlformats.org/officeDocument/2006/relationships/hyperlink" Target="http://polygran.boom.ru/base/10.htm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13" Type="http://schemas.openxmlformats.org/officeDocument/2006/relationships/image" Target="http://upload.wikimedia.org/wikipedia/commons/thumb/a/a5/Hexahedron.svg/50px-Hexahedron.svg.png" TargetMode="External"/><Relationship Id="rId18" Type="http://schemas.openxmlformats.org/officeDocument/2006/relationships/image" Target="../media/image10.png"/><Relationship Id="rId3" Type="http://schemas.openxmlformats.org/officeDocument/2006/relationships/hyperlink" Target="http://ru.wikipedia.org/wiki/%D0%A2%D0%B5%D1%82%D1%80%D0%B0%D1%8D%D0%B4%D1%80" TargetMode="External"/><Relationship Id="rId7" Type="http://schemas.openxmlformats.org/officeDocument/2006/relationships/hyperlink" Target="http://ru.wikipedia.org/wiki/%D0%98%D0%BA%D0%BE%D1%81%D0%B0%D1%8D%D0%B4%D1%80" TargetMode="External"/><Relationship Id="rId12" Type="http://schemas.openxmlformats.org/officeDocument/2006/relationships/image" Target="../media/image7.png"/><Relationship Id="rId17" Type="http://schemas.openxmlformats.org/officeDocument/2006/relationships/image" Target="http://upload.wikimedia.org/wikipedia/commons/thumb/6/66/POV-Ray-Dodecahedron.svg/50px-POV-Ray-Dodecahedron.svg.png" TargetMode="External"/><Relationship Id="rId2" Type="http://schemas.openxmlformats.org/officeDocument/2006/relationships/hyperlink" Target="http://ru.wikipedia.org/wiki/%D0%9F%D1%80%D0%B0%D0%B2%D0%B8%D0%BB%D1%8C%D0%BD%D1%8B%D0%B9_%D0%BC%D0%BD%D0%BE%D0%B3%D0%BE%D0%B3%D1%80%D0%B0%D0%BD%D0%BD%D0%B8%D0%BA" TargetMode="External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4%D0%BE%D0%B4%D0%B5%D0%BA%D0%B0%D1%8D%D0%B4%D1%80" TargetMode="External"/><Relationship Id="rId11" Type="http://schemas.openxmlformats.org/officeDocument/2006/relationships/image" Target="http://upload.wikimedia.org/wikipedia/commons/thumb/f/fc/Tetrahedron.svg/50px-Tetrahedron.svg.png" TargetMode="External"/><Relationship Id="rId5" Type="http://schemas.openxmlformats.org/officeDocument/2006/relationships/hyperlink" Target="http://ru.wikipedia.org/wiki/%D0%9E%D0%BA%D1%82%D0%B0%D1%8D%D0%B4%D1%80" TargetMode="External"/><Relationship Id="rId15" Type="http://schemas.openxmlformats.org/officeDocument/2006/relationships/image" Target="http://upload.wikimedia.org/wikipedia/commons/thumb/0/07/Octahedron.svg/50px-Octahedron.svg.png" TargetMode="External"/><Relationship Id="rId10" Type="http://schemas.openxmlformats.org/officeDocument/2006/relationships/image" Target="../media/image6.png"/><Relationship Id="rId19" Type="http://schemas.openxmlformats.org/officeDocument/2006/relationships/image" Target="http://upload.wikimedia.org/wikipedia/commons/thumb/b/b7/Icosahedron.svg/50px-Icosahedron.svg.png" TargetMode="External"/><Relationship Id="rId4" Type="http://schemas.openxmlformats.org/officeDocument/2006/relationships/hyperlink" Target="http://ru.wikipedia.org/wiki/%D0%9A%D1%83%D0%B1_(%D0%B3%D0%B5%D0%BE%D0%BC%D0%B5%D1%82%D1%80%D0%B8%D1%8F)" TargetMode="External"/><Relationship Id="rId9" Type="http://schemas.openxmlformats.org/officeDocument/2006/relationships/image" Target="http://bits.wikimedia.org/skins-1.5/common/images/sort_none.gif" TargetMode="External"/><Relationship Id="rId1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8%D0%BD%D1%86%D0%B5%D0%BD%D1%82%D1%80%D0%B8%D1%87%D0%B5%D1%81%D0%BA%D0%B8%D0%B9_%D1%82%D0%B5%D1%82%D1%80%D0%B0%D1%8D%D0%B4%D1%80" TargetMode="External"/><Relationship Id="rId3" Type="http://schemas.openxmlformats.org/officeDocument/2006/relationships/hyperlink" Target="http://ru.wikipedia.org/wiki/%D0%9E%D1%80%D1%82%D0%BE%D1%86%D0%B5%D0%BD%D1%82%D1%80%D0%B8%D1%87%D0%B5%D1%81%D0%BA%D0%B8%D0%B9_%D1%82%D0%B5%D1%82%D1%80%D0%B0%D1%8D%D0%B4%D1%80" TargetMode="External"/><Relationship Id="rId7" Type="http://schemas.openxmlformats.org/officeDocument/2006/relationships/hyperlink" Target="http://ru.wikipedia.org/wiki/%D0%A1%D0%BE%D1%80%D0%B0%D0%B7%D0%BC%D0%B5%D1%80%D0%BD%D1%8B%D0%B9_%D1%82%D0%B5%D1%82%D1%80%D0%B0%D1%8D%D0%B4%D1%80" TargetMode="External"/><Relationship Id="rId2" Type="http://schemas.openxmlformats.org/officeDocument/2006/relationships/hyperlink" Target="http://ru.wikipedia.org/wiki/%D0%A0%D0%B0%D0%B2%D0%BD%D0%BE%D0%B3%D1%80%D0%B0%D0%BD%D0%BD%D1%8B%D0%B9_%D1%82%D0%B5%D1%82%D1%80%D0%B0%D1%8D%D0%B4%D1%8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A%D0%B0%D1%80%D0%BA%D0%B0%D1%81%D0%BD%D1%8B%D0%B9_%D1%82%D0%B5%D1%82%D1%80%D0%B0%D1%8D%D0%B4%D1%80" TargetMode="External"/><Relationship Id="rId5" Type="http://schemas.openxmlformats.org/officeDocument/2006/relationships/hyperlink" Target="http://ru.wikipedia.org/wiki/%D0%9F%D1%80%D0%B0%D0%B2%D0%B8%D0%BB%D1%8C%D0%BD%D1%8B%D0%B9_%D1%82%D0%B5%D1%82%D1%80%D0%B0%D1%8D%D0%B4%D1%80" TargetMode="External"/><Relationship Id="rId4" Type="http://schemas.openxmlformats.org/officeDocument/2006/relationships/hyperlink" Target="http://ru.wikipedia.org/w/index.php?title=%D0%9F%D1%80%D1%8F%D0%BC%D0%BE%D1%83%D0%B3%D0%BE%D0%BB%D1%8C%D0%BD%D1%8B%D0%B9_%D1%82%D0%B5%D1%82%D1%80%D0%B0%D1%8D%D0%B4%D1%80&amp;action=edit&amp;redlink=1" TargetMode="External"/><Relationship Id="rId9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E%D0%BA%D1%82%D0%B0%D1%8D%D0%B4%D1%80" TargetMode="External"/><Relationship Id="rId2" Type="http://schemas.openxmlformats.org/officeDocument/2006/relationships/hyperlink" Target="http://ru.wikipedia.org/wiki/%D0%A2%D0%B5%D1%82%D1%80%D0%B0%D1%8D%D0%B4%D1%80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hyperlink" Target="http://ru.wikipedia.org/wiki/%D0%98%D0%BA%D0%BE%D1%81%D0%B0%D1%8D%D0%B4%D1%80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3568" y="0"/>
            <a:ext cx="8201028" cy="64291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</a:rPr>
              <a:t>Средняя Общеобразовательная школа </a:t>
            </a:r>
            <a:br>
              <a:rPr lang="ru-RU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</a:rPr>
            </a:br>
            <a:r>
              <a:rPr lang="ru-RU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</a:rPr>
              <a:t>при Посольстве России в Гвинее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3143240" y="6072206"/>
            <a:ext cx="342902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г. Конакри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2014г.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99592" y="404664"/>
            <a:ext cx="7488832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60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ru-RU" sz="6000" b="1" dirty="0" smtClean="0">
                <a:solidFill>
                  <a:schemeClr val="accent6">
                    <a:lumMod val="75000"/>
                  </a:schemeClr>
                </a:solidFill>
              </a:rPr>
              <a:t> </a:t>
            </a:r>
            <a:r>
              <a:rPr lang="ru-RU" sz="6000" b="1" dirty="0" smtClean="0">
                <a:solidFill>
                  <a:srgbClr val="FFC000"/>
                </a:solidFill>
              </a:rPr>
              <a:t>Многогранники в науке </a:t>
            </a:r>
            <a:r>
              <a:rPr lang="ru-RU" sz="6000" b="1" smtClean="0">
                <a:solidFill>
                  <a:srgbClr val="FFC000"/>
                </a:solidFill>
              </a:rPr>
              <a:t>и </a:t>
            </a:r>
            <a:r>
              <a:rPr lang="ru-RU" sz="6000" b="1" smtClean="0">
                <a:solidFill>
                  <a:srgbClr val="FFC000"/>
                </a:solidFill>
              </a:rPr>
              <a:t>жизни</a:t>
            </a:r>
            <a:endParaRPr lang="ru-RU" sz="6000" b="1" dirty="0" smtClean="0">
              <a:solidFill>
                <a:srgbClr val="FFC000"/>
              </a:solidFill>
            </a:endParaRPr>
          </a:p>
          <a:p>
            <a:pPr algn="ctr"/>
            <a:endParaRPr lang="ru-RU" b="1" dirty="0" smtClean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Презентация </a:t>
            </a:r>
          </a:p>
          <a:p>
            <a:pPr algn="ctr"/>
            <a:r>
              <a:rPr lang="ru-RU" sz="20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 </a:t>
            </a:r>
            <a:r>
              <a:rPr lang="ru-RU" sz="20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по геометрии</a:t>
            </a:r>
          </a:p>
          <a:p>
            <a:pPr algn="ctr"/>
            <a:endParaRPr lang="ru-RU" sz="6000" b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-285776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ea typeface="+mn-ea"/>
                <a:cs typeface="+mn-cs"/>
              </a:rPr>
              <a:t>Октаэдр</a:t>
            </a: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51520" y="1556792"/>
            <a:ext cx="4896544" cy="4785320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buNone/>
            </a:pPr>
            <a:r>
              <a:rPr lang="ru-RU" sz="2300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Окта́эдр</a:t>
            </a:r>
            <a:r>
              <a:rPr lang="ru-RU" sz="2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ru-RU" sz="2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 tooltip="Греческий язык"/>
              </a:rPr>
              <a:t>греч.</a:t>
            </a:r>
            <a:r>
              <a:rPr lang="ru-RU" sz="2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l-GR" sz="23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οκτάεδρον</a:t>
            </a:r>
            <a:r>
              <a:rPr lang="ru-RU" sz="23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от</a:t>
            </a:r>
          </a:p>
          <a:p>
            <a:pPr>
              <a:lnSpc>
                <a:spcPct val="110000"/>
              </a:lnSpc>
              <a:buNone/>
            </a:pPr>
            <a:r>
              <a:rPr lang="ru-RU" sz="2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 tooltip="Греческий язык"/>
              </a:rPr>
              <a:t>греч.</a:t>
            </a:r>
            <a:r>
              <a:rPr lang="ru-RU" sz="2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l-GR" sz="23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οκτώ</a:t>
            </a:r>
            <a:r>
              <a:rPr lang="ru-RU" sz="23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«восемь» и </a:t>
            </a:r>
            <a:r>
              <a:rPr lang="ru-RU" sz="2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 tooltip="Греческий язык"/>
              </a:rPr>
              <a:t>греч.</a:t>
            </a:r>
            <a:endParaRPr lang="ru-RU" sz="23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10000"/>
              </a:lnSpc>
              <a:buNone/>
            </a:pPr>
            <a:r>
              <a:rPr lang="el-GR" sz="23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έδρα</a:t>
            </a:r>
            <a:r>
              <a:rPr lang="ru-RU" sz="23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— «основание») — один</a:t>
            </a:r>
          </a:p>
          <a:p>
            <a:pPr>
              <a:lnSpc>
                <a:spcPct val="110000"/>
              </a:lnSpc>
              <a:buNone/>
            </a:pPr>
            <a:r>
              <a:rPr lang="ru-RU" sz="23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пяти выпуклых</a:t>
            </a:r>
          </a:p>
          <a:p>
            <a:pPr>
              <a:lnSpc>
                <a:spcPct val="110000"/>
              </a:lnSpc>
              <a:buNone/>
            </a:pPr>
            <a:r>
              <a:rPr lang="ru-RU" sz="2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tooltip="Правильный многогранник"/>
              </a:rPr>
              <a:t>правильных многогранников</a:t>
            </a:r>
            <a:r>
              <a:rPr lang="ru-RU" sz="2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>
              <a:lnSpc>
                <a:spcPct val="110000"/>
              </a:lnSpc>
              <a:buNone/>
            </a:pPr>
            <a:r>
              <a:rPr lang="ru-RU" sz="23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 называемых</a:t>
            </a:r>
            <a:r>
              <a:rPr lang="ru-RU" sz="2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 tooltip="Платон"/>
              </a:rPr>
              <a:t>Платоновых</a:t>
            </a:r>
            <a:r>
              <a:rPr lang="ru-RU" sz="2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3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тел.</a:t>
            </a:r>
          </a:p>
          <a:p>
            <a:pPr>
              <a:lnSpc>
                <a:spcPct val="110000"/>
              </a:lnSpc>
              <a:buNone/>
            </a:pPr>
            <a:r>
              <a:rPr lang="ru-RU" sz="23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Октаэдр имеет 8</a:t>
            </a:r>
          </a:p>
          <a:p>
            <a:pPr>
              <a:lnSpc>
                <a:spcPct val="110000"/>
              </a:lnSpc>
              <a:buNone/>
            </a:pPr>
            <a:r>
              <a:rPr lang="ru-RU" sz="23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треугольных граней, 12</a:t>
            </a:r>
          </a:p>
          <a:p>
            <a:pPr>
              <a:lnSpc>
                <a:spcPct val="110000"/>
              </a:lnSpc>
              <a:buNone/>
            </a:pPr>
            <a:r>
              <a:rPr lang="ru-RU" sz="23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рёбер, 6 вершин, в каждой</a:t>
            </a:r>
          </a:p>
          <a:p>
            <a:pPr>
              <a:lnSpc>
                <a:spcPct val="110000"/>
              </a:lnSpc>
              <a:buNone/>
            </a:pPr>
            <a:r>
              <a:rPr lang="ru-RU" sz="23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его вершине сходятся 4</a:t>
            </a:r>
          </a:p>
          <a:p>
            <a:pPr>
              <a:lnSpc>
                <a:spcPct val="110000"/>
              </a:lnSpc>
              <a:buNone/>
            </a:pPr>
            <a:r>
              <a:rPr lang="ru-RU" sz="23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ребра.</a:t>
            </a:r>
          </a:p>
          <a:p>
            <a:endParaRPr lang="ru-RU" dirty="0"/>
          </a:p>
        </p:txBody>
      </p:sp>
      <p:pic>
        <p:nvPicPr>
          <p:cNvPr id="67586" name="Picture 2" descr="Octahedron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1772816"/>
            <a:ext cx="2592288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7" name="Picture 3" descr="300px-Octahedron_flat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152" y="4581128"/>
            <a:ext cx="25908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5220072" y="4653136"/>
            <a:ext cx="1857388" cy="400110"/>
          </a:xfrm>
          <a:prstGeom prst="rect">
            <a:avLst/>
          </a:prstGeom>
          <a:solidFill>
            <a:srgbClr val="F8FC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hlinkClick r:id="rId7" tooltip="Развёртка"/>
              </a:rPr>
              <a:t>Развёртка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43808" y="260648"/>
            <a:ext cx="3250704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Три башни</a:t>
            </a:r>
            <a:r>
              <a:rPr lang="ru-RU" sz="40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/>
            </a:r>
            <a:br>
              <a:rPr lang="ru-RU" sz="40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932040" y="1628800"/>
            <a:ext cx="3754760" cy="4683224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ru-RU" sz="3400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Фаросский</a:t>
            </a:r>
            <a:r>
              <a:rPr lang="ru-RU" sz="34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маяк состоял из трех мраморных башен, стоявших на основании из массивных каменных блоков. Первая башня была прямоугольной, в ней находились комнаты, в которых жили рабочие и солдаты. Над этой башней располагалась меньшая, восьмиугольная башня со спиральным пандусом, ведущим в верхнюю башню.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Рисунок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1700808"/>
            <a:ext cx="3384375" cy="47404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ea typeface="+mn-ea"/>
                <a:cs typeface="+mn-cs"/>
              </a:rPr>
              <a:t>Додекаэдр</a:t>
            </a: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95536" y="1772816"/>
            <a:ext cx="4143404" cy="457200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Додека́эдр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(от греч.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 tooltip="Греческий язык"/>
              </a:rPr>
              <a:t>греч.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el-GR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δώδεκα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— двенадцать и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 tooltip="Греческий язык"/>
              </a:rPr>
              <a:t>греч.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>
              <a:buNone/>
            </a:pPr>
            <a:r>
              <a:rPr lang="el-GR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εδρον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— грань),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двенадцатигранник —</a:t>
            </a:r>
          </a:p>
          <a:p>
            <a:pPr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tooltip="Правильный многогранник"/>
              </a:rPr>
              <a:t>правильный многогранник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составленный из двенадцати</a:t>
            </a:r>
          </a:p>
          <a:p>
            <a:pPr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 tooltip="Правильный пятиугольник"/>
              </a:rPr>
              <a:t>правильных пятиугольников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Каждая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 tooltip="Вершина"/>
              </a:rPr>
              <a:t>вершина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додекаэдра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является вершиной трёх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правильных пятиугольников.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Додекаэдр имеет 12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граней (пятиугольных), 30 рёбер и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 вершин (в каждой сходятся 3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ребра. Сумма плоских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6" tooltip="Угол"/>
              </a:rPr>
              <a:t>углов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каждой из 20 вершин равна 324°.</a:t>
            </a:r>
          </a:p>
          <a:p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8610" name="Picture 2" descr="Dodecahedron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628" y="1643050"/>
            <a:ext cx="3708445" cy="3634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23528" y="1628800"/>
            <a:ext cx="4320480" cy="475252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8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В эпоху Возрождения большой интерес к формам правильных многогранников проявили скульпторы. архитекторы, художники. </a:t>
            </a:r>
            <a:r>
              <a:rPr lang="ru-RU" sz="18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  <a:hlinkClick r:id="" action="ppaction://noaction"/>
              </a:rPr>
              <a:t>Леонардо да  Винчи </a:t>
            </a:r>
            <a:r>
              <a:rPr lang="ru-RU" sz="18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(1452 -1519) например, увлекался теорией многогранников и часто изображал их на своих полотнах. Он  проиллюстрировал правильными и полуправильными многогранниками книгу Монаха Луки </a:t>
            </a:r>
            <a:r>
              <a:rPr lang="ru-RU" sz="1800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Пачоли</a:t>
            </a:r>
            <a:r>
              <a:rPr lang="ru-RU" sz="18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''О божественной пропорции.''</a:t>
            </a:r>
            <a:endParaRPr lang="ru-RU" sz="18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4" name="Рисунок 3" descr="Рисунок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1628800"/>
            <a:ext cx="3384376" cy="48480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ea typeface="+mn-ea"/>
                <a:cs typeface="+mn-cs"/>
              </a:rPr>
              <a:t>Икосаэдр</a:t>
            </a: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1988840"/>
            <a:ext cx="4257676" cy="45720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 typeface="Wingdings 2"/>
              <a:buNone/>
            </a:pPr>
            <a:r>
              <a:rPr lang="ru-RU" sz="2100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Икоса́эдр</a:t>
            </a:r>
            <a:r>
              <a:rPr lang="ru-RU" sz="21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(от </a:t>
            </a:r>
            <a:r>
              <a:rPr lang="ru-RU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 tooltip="Греческий язык"/>
              </a:rPr>
              <a:t>греч.</a:t>
            </a:r>
            <a:r>
              <a:rPr lang="ru-RU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l-GR" sz="21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εικοσάς</a:t>
            </a:r>
            <a:r>
              <a:rPr lang="ru-RU" sz="21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>
              <a:lnSpc>
                <a:spcPct val="90000"/>
              </a:lnSpc>
              <a:buFont typeface="Wingdings 2"/>
              <a:buNone/>
            </a:pPr>
            <a:r>
              <a:rPr lang="ru-RU" sz="21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«двадцать» и </a:t>
            </a:r>
            <a:r>
              <a:rPr lang="ru-RU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 tooltip="Греческий язык"/>
              </a:rPr>
              <a:t>греч.</a:t>
            </a:r>
            <a:r>
              <a:rPr lang="ru-RU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l-GR" sz="21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-εδρον</a:t>
            </a:r>
            <a:r>
              <a:rPr lang="ru-RU" sz="21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>
              <a:lnSpc>
                <a:spcPct val="90000"/>
              </a:lnSpc>
              <a:buFont typeface="Wingdings 2"/>
              <a:buNone/>
            </a:pPr>
            <a:r>
              <a:rPr lang="ru-RU" sz="21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«грань», «лицо»,</a:t>
            </a:r>
          </a:p>
          <a:p>
            <a:pPr>
              <a:lnSpc>
                <a:spcPct val="90000"/>
              </a:lnSpc>
              <a:buFont typeface="Wingdings 2"/>
              <a:buNone/>
            </a:pPr>
            <a:r>
              <a:rPr lang="ru-RU" sz="21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«основание») — правильный</a:t>
            </a:r>
          </a:p>
          <a:p>
            <a:pPr>
              <a:lnSpc>
                <a:spcPct val="90000"/>
              </a:lnSpc>
              <a:buFont typeface="Wingdings 2"/>
              <a:buNone/>
            </a:pPr>
            <a:r>
              <a:rPr lang="ru-RU" sz="21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выпуклый многогранник,</a:t>
            </a:r>
          </a:p>
          <a:p>
            <a:pPr>
              <a:lnSpc>
                <a:spcPct val="90000"/>
              </a:lnSpc>
              <a:buFont typeface="Wingdings 2"/>
              <a:buNone/>
            </a:pPr>
            <a:r>
              <a:rPr lang="ru-RU" sz="21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двадцатигранник, </a:t>
            </a:r>
            <a:r>
              <a:rPr lang="ru-RU" sz="2100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одноиз</a:t>
            </a:r>
          </a:p>
          <a:p>
            <a:pPr>
              <a:lnSpc>
                <a:spcPct val="90000"/>
              </a:lnSpc>
              <a:buFont typeface="Wingdings 2"/>
              <a:buNone/>
            </a:pPr>
            <a:r>
              <a:rPr lang="ru-RU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tooltip="Платоновы тела"/>
              </a:rPr>
              <a:t>Платоновых тел</a:t>
            </a:r>
            <a:r>
              <a:rPr lang="ru-RU" sz="21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Каждая из</a:t>
            </a:r>
          </a:p>
          <a:p>
            <a:pPr>
              <a:lnSpc>
                <a:spcPct val="90000"/>
              </a:lnSpc>
              <a:buFont typeface="Wingdings 2"/>
              <a:buNone/>
            </a:pPr>
            <a:r>
              <a:rPr lang="ru-RU" sz="21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 граней представляет</a:t>
            </a:r>
          </a:p>
          <a:p>
            <a:pPr>
              <a:lnSpc>
                <a:spcPct val="90000"/>
              </a:lnSpc>
              <a:buFont typeface="Wingdings 2"/>
              <a:buNone/>
            </a:pPr>
            <a:r>
              <a:rPr lang="ru-RU" sz="21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собой равносторонний</a:t>
            </a:r>
          </a:p>
          <a:p>
            <a:pPr>
              <a:lnSpc>
                <a:spcPct val="90000"/>
              </a:lnSpc>
              <a:buFont typeface="Wingdings 2"/>
              <a:buNone/>
            </a:pPr>
            <a:r>
              <a:rPr lang="ru-RU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 tooltip="Треугольник"/>
              </a:rPr>
              <a:t>треугольник</a:t>
            </a:r>
            <a:r>
              <a:rPr lang="ru-RU" sz="21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Число ребер</a:t>
            </a:r>
          </a:p>
          <a:p>
            <a:pPr>
              <a:lnSpc>
                <a:spcPct val="90000"/>
              </a:lnSpc>
              <a:buFont typeface="Wingdings 2"/>
              <a:buNone/>
            </a:pPr>
            <a:r>
              <a:rPr lang="ru-RU" sz="21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равно 30, число вершин — 12.</a:t>
            </a:r>
          </a:p>
          <a:p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9634" name="Picture 2" descr="Икосаэдр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1714488"/>
            <a:ext cx="3768970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FF66"/>
                </a:solidFill>
                <a:latin typeface="Comic Sans MS" pitchFamily="66" charset="0"/>
              </a:rPr>
              <a:t>Многогранники в биологии</a:t>
            </a:r>
            <a:endParaRPr lang="ru-RU" b="1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1700808"/>
            <a:ext cx="4690864" cy="4641304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Математики считают, что пчёлы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    </a:t>
            </a: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строили свои шестиугольные</a:t>
            </a: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соты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    </a:t>
            </a: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задолго до появления человека.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000" b="1" dirty="0" smtClean="0">
              <a:solidFill>
                <a:schemeClr val="accent3">
                  <a:lumMod val="75000"/>
                </a:schemeClr>
              </a:solidFill>
              <a:latin typeface="Comic Sans MS" pitchFamily="66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    </a:t>
            </a: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Икосаэдр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     </a:t>
            </a: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оказался в центре внимания</a:t>
            </a: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биологов в их спорах  относительно формы вирусов.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 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     </a:t>
            </a: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Геометрические свойства </a:t>
            </a:r>
            <a:endParaRPr lang="en-US" sz="2000" b="1" dirty="0" smtClean="0">
              <a:solidFill>
                <a:schemeClr val="accent3">
                  <a:lumMod val="75000"/>
                </a:schemeClr>
              </a:solidFill>
              <a:latin typeface="Comic Sans MS" pitchFamily="66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     </a:t>
            </a: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икосаэдра позволяют экономить генетическую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     </a:t>
            </a: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информацию.</a:t>
            </a:r>
          </a:p>
          <a:p>
            <a:endParaRPr lang="ru-RU" dirty="0"/>
          </a:p>
        </p:txBody>
      </p:sp>
      <p:pic>
        <p:nvPicPr>
          <p:cNvPr id="4" name="Рисунок 3" descr="Рисунок5.w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92080" y="1628800"/>
            <a:ext cx="3054247" cy="2880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83644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mic Sans MS" pitchFamily="66" charset="0"/>
              </a:rPr>
              <a:t>Полуправильные многогранники</a:t>
            </a:r>
            <a:br>
              <a:rPr lang="ru-RU" sz="4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mic Sans MS" pitchFamily="66" charset="0"/>
              </a:rPr>
            </a:br>
            <a:r>
              <a:rPr lang="ru-RU" sz="4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mic Sans MS" pitchFamily="66" charset="0"/>
              </a:rPr>
              <a:t>(тела </a:t>
            </a:r>
            <a:r>
              <a:rPr lang="ru-RU" sz="4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mic Sans MS" pitchFamily="66" charset="0"/>
                <a:hlinkClick r:id="" action="ppaction://noaction"/>
              </a:rPr>
              <a:t>Архимеда</a:t>
            </a:r>
            <a:r>
              <a:rPr lang="ru-RU" sz="4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mic Sans MS" pitchFamily="66" charset="0"/>
              </a:rPr>
              <a:t>)</a:t>
            </a:r>
            <a:endParaRPr lang="ru-RU" sz="40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608512"/>
          </a:xfrm>
        </p:spPr>
        <p:txBody>
          <a:bodyPr>
            <a:normAutofit/>
          </a:bodyPr>
          <a:lstStyle/>
          <a:p>
            <a:pPr algn="ctr">
              <a:spcBef>
                <a:spcPct val="50000"/>
              </a:spcBef>
              <a:buNone/>
            </a:pPr>
            <a:r>
              <a:rPr lang="ru-RU" sz="1700" b="1" i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Полуправильным</a:t>
            </a:r>
            <a:r>
              <a:rPr lang="ru-RU" sz="1700" i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называется выпуклый многогранник, гранями которого являются правильные многоугольники (возможно с разным числом сторон), причём в каждой вершине сходится одинаковое число граней.</a:t>
            </a:r>
          </a:p>
          <a:p>
            <a:pPr algn="ctr">
              <a:spcBef>
                <a:spcPct val="50000"/>
              </a:spcBef>
              <a:buNone/>
            </a:pPr>
            <a:endParaRPr lang="ru-RU" sz="1700" i="1" dirty="0" smtClean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pPr algn="ctr">
              <a:spcBef>
                <a:spcPct val="50000"/>
              </a:spcBef>
              <a:buNone/>
            </a:pPr>
            <a:endParaRPr lang="ru-RU" sz="1700" i="1" dirty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2852936"/>
            <a:ext cx="2304256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Усечённый</a:t>
            </a:r>
            <a:br>
              <a:rPr lang="ru-RU" sz="17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ru-RU" sz="17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тетраэдр</a:t>
            </a:r>
            <a:r>
              <a:rPr lang="ru-RU" sz="16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/>
            </a:r>
            <a:br>
              <a:rPr lang="ru-RU" sz="16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ru-RU" sz="16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(получается путем операции отсечения углов тетраэдра плоскостями)</a:t>
            </a:r>
          </a:p>
          <a:p>
            <a:endParaRPr lang="ru-RU" dirty="0"/>
          </a:p>
        </p:txBody>
      </p:sp>
      <p:pic>
        <p:nvPicPr>
          <p:cNvPr id="5" name="Рисунок 4" descr="Рисунок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4581128"/>
            <a:ext cx="1883664" cy="174345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51920" y="2780928"/>
            <a:ext cx="18002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Усечённый икосаэдр</a:t>
            </a:r>
            <a:r>
              <a:rPr lang="ru-RU" sz="16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/>
            </a:r>
            <a:br>
              <a:rPr lang="ru-RU" sz="16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ru-RU" sz="16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(получается путем операции отсечения углов икосаэдра плоскостями)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444208" y="2780928"/>
            <a:ext cx="18002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Усечённый октаэдр</a:t>
            </a:r>
            <a:r>
              <a:rPr lang="ru-RU" sz="16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/>
            </a:r>
            <a:br>
              <a:rPr lang="ru-RU" sz="16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ru-RU" sz="16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(получается путем операции отсечения углов  октаэдра плоскостями)</a:t>
            </a:r>
          </a:p>
          <a:p>
            <a:endParaRPr lang="ru-RU" dirty="0"/>
          </a:p>
        </p:txBody>
      </p:sp>
      <p:pic>
        <p:nvPicPr>
          <p:cNvPr id="8" name="Рисунок 7" descr="Рисунок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35896" y="4725144"/>
            <a:ext cx="2169042" cy="1676400"/>
          </a:xfrm>
          <a:prstGeom prst="rect">
            <a:avLst/>
          </a:prstGeom>
        </p:spPr>
      </p:pic>
      <p:pic>
        <p:nvPicPr>
          <p:cNvPr id="9" name="Рисунок 8" descr="Рисунок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88224" y="4725144"/>
            <a:ext cx="1656184" cy="1735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4401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  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23528" y="692696"/>
            <a:ext cx="8229600" cy="5691336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  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Усечённый куб</a:t>
            </a:r>
          </a:p>
          <a:p>
            <a:pPr>
              <a:buNone/>
            </a:pPr>
            <a:r>
              <a:rPr lang="ru-RU" dirty="0" smtClean="0"/>
              <a:t>                             </a:t>
            </a:r>
            <a:endParaRPr lang="ru-RU" dirty="0"/>
          </a:p>
        </p:txBody>
      </p:sp>
      <p:pic>
        <p:nvPicPr>
          <p:cNvPr id="5" name="Рисунок 4" descr="Рисунок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1412776"/>
            <a:ext cx="2334986" cy="2048933"/>
          </a:xfrm>
          <a:prstGeom prst="rect">
            <a:avLst/>
          </a:prstGeom>
        </p:spPr>
      </p:pic>
      <p:pic>
        <p:nvPicPr>
          <p:cNvPr id="6" name="Рисунок 5" descr="Рисунок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42656" y="1556792"/>
            <a:ext cx="2133600" cy="21463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99592" y="40770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2051720" y="3789040"/>
            <a:ext cx="34559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Икосододекаэдр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9" name="Рисунок 8" descr="Рисунок1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71800" y="4509120"/>
            <a:ext cx="2316480" cy="2023872"/>
          </a:xfrm>
          <a:prstGeom prst="rect">
            <a:avLst/>
          </a:prstGeom>
        </p:spPr>
      </p:pic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5256212" y="3717032"/>
            <a:ext cx="388778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Усечённый </a:t>
            </a:r>
          </a:p>
          <a:p>
            <a:pPr algn="ctr"/>
            <a:r>
              <a:rPr lang="ru-RU" sz="2800" b="1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икосододекаэдр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4355976" y="548680"/>
            <a:ext cx="3467100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Усечённый </a:t>
            </a:r>
            <a:r>
              <a:rPr lang="ru-RU" sz="2800" b="1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кубооктаэдр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12" name="Рисунок 11" descr="Рисунок1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300192" y="4797152"/>
            <a:ext cx="1872208" cy="16654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4401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Звёздчатые многогранники</a:t>
            </a:r>
            <a:br>
              <a:rPr lang="ru-RU" sz="44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ru-RU" sz="44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(тела Кеплера – </a:t>
            </a:r>
            <a:r>
              <a:rPr lang="ru-RU" sz="4400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Пуансо</a:t>
            </a:r>
            <a:r>
              <a:rPr lang="ru-RU" sz="44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)</a:t>
            </a:r>
            <a:r>
              <a:rPr lang="ru-RU" sz="44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/>
            </a:r>
            <a:br>
              <a:rPr lang="ru-RU" sz="44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556793"/>
            <a:ext cx="8229600" cy="4844008"/>
          </a:xfrm>
        </p:spPr>
        <p:txBody>
          <a:bodyPr/>
          <a:lstStyle/>
          <a:p>
            <a:pPr algn="ctr">
              <a:buNone/>
            </a:pPr>
            <a:r>
              <a:rPr lang="ru-RU" sz="2000" i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Звёздчатые многогранники получаются из правильных многогранников продолжением их граней или рёбер.</a:t>
            </a:r>
          </a:p>
          <a:p>
            <a:pPr algn="ctr">
              <a:buNone/>
            </a:pPr>
            <a:endParaRPr lang="ru-RU" sz="2000" i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195736" y="2348880"/>
            <a:ext cx="4536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Историческая справка.</a:t>
            </a:r>
            <a:endParaRPr lang="ru-RU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539750" y="2708921"/>
            <a:ext cx="8137525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lnSpc>
                <a:spcPct val="125000"/>
              </a:lnSpc>
              <a:spcBef>
                <a:spcPct val="50000"/>
              </a:spcBef>
            </a:pPr>
            <a:r>
              <a:rPr lang="ru-RU" sz="1500" b="1" dirty="0" smtClean="0">
                <a:solidFill>
                  <a:schemeClr val="accent3">
                    <a:lumMod val="75000"/>
                  </a:schemeClr>
                </a:solidFill>
              </a:rPr>
              <a:t>Начиная </a:t>
            </a:r>
            <a:r>
              <a:rPr lang="ru-RU" sz="1500" b="1" dirty="0">
                <a:solidFill>
                  <a:schemeClr val="accent3">
                    <a:lumMod val="75000"/>
                  </a:schemeClr>
                </a:solidFill>
              </a:rPr>
              <a:t>с 7 века до нашей эры в Древней Греции создаются философские  школы ,  в  которых  происходит  постепенный переход от практической к философской геометрии.  </a:t>
            </a:r>
          </a:p>
          <a:p>
            <a:pPr algn="l">
              <a:lnSpc>
                <a:spcPct val="125000"/>
              </a:lnSpc>
              <a:spcBef>
                <a:spcPct val="50000"/>
              </a:spcBef>
            </a:pPr>
            <a:r>
              <a:rPr lang="ru-RU" sz="1500" b="1" dirty="0">
                <a:solidFill>
                  <a:schemeClr val="accent3">
                    <a:lumMod val="75000"/>
                  </a:schemeClr>
                </a:solidFill>
              </a:rPr>
              <a:t>Большое значение в этих  школах приобретают рассуждения, с  помощью которых удалось получать новые геометрические свойства. </a:t>
            </a:r>
          </a:p>
          <a:p>
            <a:pPr algn="l">
              <a:lnSpc>
                <a:spcPct val="125000"/>
              </a:lnSpc>
              <a:spcBef>
                <a:spcPct val="50000"/>
              </a:spcBef>
            </a:pPr>
            <a:r>
              <a:rPr lang="ru-RU" sz="1500" b="1" dirty="0">
                <a:solidFill>
                  <a:schemeClr val="accent3">
                    <a:lumMod val="75000"/>
                  </a:schemeClr>
                </a:solidFill>
              </a:rPr>
              <a:t>Одной из первых и самых известных школ была Пифагорейская, названная в честь своего основателя Пифагора.</a:t>
            </a:r>
          </a:p>
          <a:p>
            <a:pPr algn="l">
              <a:lnSpc>
                <a:spcPct val="125000"/>
              </a:lnSpc>
              <a:spcBef>
                <a:spcPct val="50000"/>
              </a:spcBef>
            </a:pPr>
            <a:r>
              <a:rPr lang="ru-RU" sz="1500" b="1" dirty="0">
                <a:solidFill>
                  <a:schemeClr val="accent3">
                    <a:lumMod val="75000"/>
                  </a:schemeClr>
                </a:solidFill>
              </a:rPr>
              <a:t>Отличительным  знаком  пифагорейцев  была пентаграмма, на языке математики - это правильный невыпуклый   или звездчатый пятиугольник. </a:t>
            </a:r>
          </a:p>
          <a:p>
            <a:pPr algn="l">
              <a:lnSpc>
                <a:spcPct val="125000"/>
              </a:lnSpc>
              <a:spcBef>
                <a:spcPct val="50000"/>
              </a:spcBef>
            </a:pPr>
            <a:r>
              <a:rPr lang="ru-RU" sz="1500" b="1" dirty="0">
                <a:solidFill>
                  <a:schemeClr val="accent3">
                    <a:lumMod val="75000"/>
                  </a:schemeClr>
                </a:solidFill>
              </a:rPr>
              <a:t>Пентаграмма, на языке математики - это правильный </a:t>
            </a:r>
          </a:p>
          <a:p>
            <a:pPr algn="l">
              <a:lnSpc>
                <a:spcPct val="125000"/>
              </a:lnSpc>
              <a:spcBef>
                <a:spcPct val="50000"/>
              </a:spcBef>
            </a:pPr>
            <a:r>
              <a:rPr lang="ru-RU" sz="1500" b="1" dirty="0">
                <a:solidFill>
                  <a:schemeClr val="accent3">
                    <a:lumMod val="75000"/>
                  </a:schemeClr>
                </a:solidFill>
              </a:rPr>
              <a:t>невыпуклый или   звездчатый пятиугольник.</a:t>
            </a:r>
          </a:p>
          <a:p>
            <a:pPr algn="l">
              <a:spcBef>
                <a:spcPct val="50000"/>
              </a:spcBef>
            </a:pP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6" name="Рисунок 5" descr="Рисунок1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44208" y="5157192"/>
            <a:ext cx="1292245" cy="12556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Grp="1" noChangeArrowheads="1"/>
          </p:cNvSpPr>
          <p:nvPr>
            <p:ph idx="1"/>
          </p:nvPr>
        </p:nvSpPr>
        <p:spPr bwMode="auto">
          <a:xfrm>
            <a:off x="323528" y="188640"/>
            <a:ext cx="8229600" cy="296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ct val="50000"/>
              </a:spcBef>
              <a:buNone/>
            </a:pPr>
            <a:r>
              <a:rPr lang="ru-RU" sz="1800" b="1" dirty="0">
                <a:solidFill>
                  <a:schemeClr val="accent3">
                    <a:lumMod val="75000"/>
                  </a:schemeClr>
                </a:solidFill>
              </a:rPr>
              <a:t> Пентаграмме    присваивалось   способность   защищать человека от злых  духов. Существование только пяти правильных многогранников относили  к  строению  материи  и  Вселенной. Пифагорейцы, а затем Платон  </a:t>
            </a:r>
            <a:endParaRPr lang="ru-RU" sz="18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l">
              <a:lnSpc>
                <a:spcPct val="130000"/>
              </a:lnSpc>
              <a:spcBef>
                <a:spcPct val="50000"/>
              </a:spcBef>
              <a:buNone/>
            </a:pPr>
            <a:r>
              <a:rPr lang="ru-RU" sz="1800" b="1" dirty="0" smtClean="0">
                <a:solidFill>
                  <a:schemeClr val="accent3">
                    <a:lumMod val="75000"/>
                  </a:schemeClr>
                </a:solidFill>
              </a:rPr>
              <a:t>полагали</a:t>
            </a:r>
            <a:r>
              <a:rPr lang="ru-RU" sz="1800" b="1" dirty="0">
                <a:solidFill>
                  <a:schemeClr val="accent3">
                    <a:lumMod val="75000"/>
                  </a:schemeClr>
                </a:solidFill>
              </a:rPr>
              <a:t>,  что  материя  состоит  из  четырех   основных элементов:  огня, </a:t>
            </a:r>
            <a:r>
              <a:rPr lang="en-US" sz="1800" b="1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1800" b="1" dirty="0">
                <a:solidFill>
                  <a:schemeClr val="accent3">
                    <a:lumMod val="75000"/>
                  </a:schemeClr>
                </a:solidFill>
              </a:rPr>
              <a:t>земли,  воздуха и воды. Согласно их мнению, атомы основных элементов должны иметь форму различных Платоновых тел.</a:t>
            </a:r>
          </a:p>
          <a:p>
            <a:pPr algn="l">
              <a:lnSpc>
                <a:spcPct val="130000"/>
              </a:lnSpc>
              <a:spcBef>
                <a:spcPct val="50000"/>
              </a:spcBef>
            </a:pPr>
            <a:endParaRPr lang="ru-RU" sz="2000" dirty="0">
              <a:solidFill>
                <a:schemeClr val="tx1"/>
              </a:solidFill>
            </a:endParaRPr>
          </a:p>
        </p:txBody>
      </p:sp>
      <p:graphicFrame>
        <p:nvGraphicFramePr>
          <p:cNvPr id="5" name="Group 33"/>
          <p:cNvGraphicFramePr>
            <a:graphicFrameLocks/>
          </p:cNvGraphicFramePr>
          <p:nvPr/>
        </p:nvGraphicFramePr>
        <p:xfrm>
          <a:off x="323528" y="2924944"/>
          <a:ext cx="8496300" cy="3672407"/>
        </p:xfrm>
        <a:graphic>
          <a:graphicData uri="http://schemas.openxmlformats.org/drawingml/2006/table">
            <a:tbl>
              <a:tblPr/>
              <a:tblGrid>
                <a:gridCol w="4176142"/>
                <a:gridCol w="4320158"/>
              </a:tblGrid>
              <a:tr h="7403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               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огонь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        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тетраэдр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87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               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земля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         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куб (гексаэдр)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18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               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воздух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         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октаэдр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10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               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вода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         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икосаэдр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03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               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вселенная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         додекаэдр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" name="Рисунок 5" descr="Рисунок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8024" y="2996952"/>
            <a:ext cx="731520" cy="646176"/>
          </a:xfrm>
          <a:prstGeom prst="rect">
            <a:avLst/>
          </a:prstGeom>
        </p:spPr>
      </p:pic>
      <p:pic>
        <p:nvPicPr>
          <p:cNvPr id="7" name="Рисунок 6" descr="Рисунок2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3717032"/>
            <a:ext cx="658368" cy="646176"/>
          </a:xfrm>
          <a:prstGeom prst="rect">
            <a:avLst/>
          </a:prstGeom>
        </p:spPr>
      </p:pic>
      <p:pic>
        <p:nvPicPr>
          <p:cNvPr id="8" name="Рисунок 7" descr="Рисунок2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4437112"/>
            <a:ext cx="658368" cy="646176"/>
          </a:xfrm>
          <a:prstGeom prst="rect">
            <a:avLst/>
          </a:prstGeom>
        </p:spPr>
      </p:pic>
      <p:pic>
        <p:nvPicPr>
          <p:cNvPr id="9" name="Рисунок 8" descr="Рисунок2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32040" y="5157192"/>
            <a:ext cx="597408" cy="688848"/>
          </a:xfrm>
          <a:prstGeom prst="rect">
            <a:avLst/>
          </a:prstGeom>
        </p:spPr>
      </p:pic>
      <p:pic>
        <p:nvPicPr>
          <p:cNvPr id="10" name="Рисунок 9" descr="Рисунок2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860032" y="5877272"/>
            <a:ext cx="749808" cy="713232"/>
          </a:xfrm>
          <a:prstGeom prst="rect">
            <a:avLst/>
          </a:prstGeom>
        </p:spPr>
      </p:pic>
      <p:pic>
        <p:nvPicPr>
          <p:cNvPr id="11" name="Рисунок 10" descr="Рисунок14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71600" y="2996952"/>
            <a:ext cx="801089" cy="576064"/>
          </a:xfrm>
          <a:prstGeom prst="rect">
            <a:avLst/>
          </a:prstGeom>
        </p:spPr>
      </p:pic>
      <p:pic>
        <p:nvPicPr>
          <p:cNvPr id="12" name="Рисунок 11" descr="Рисунок24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71600" y="5157192"/>
            <a:ext cx="864096" cy="652253"/>
          </a:xfrm>
          <a:prstGeom prst="rect">
            <a:avLst/>
          </a:prstGeom>
        </p:spPr>
      </p:pic>
      <p:pic>
        <p:nvPicPr>
          <p:cNvPr id="13" name="Рисунок 12" descr="Рисунок16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971600" y="3717032"/>
            <a:ext cx="922312" cy="705719"/>
          </a:xfrm>
          <a:prstGeom prst="rect">
            <a:avLst/>
          </a:prstGeom>
        </p:spPr>
      </p:pic>
      <p:pic>
        <p:nvPicPr>
          <p:cNvPr id="14" name="Рисунок 13" descr="Рисунок17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971600" y="5877272"/>
            <a:ext cx="870848" cy="648072"/>
          </a:xfrm>
          <a:prstGeom prst="rect">
            <a:avLst/>
          </a:prstGeom>
        </p:spPr>
      </p:pic>
      <p:pic>
        <p:nvPicPr>
          <p:cNvPr id="15" name="Рисунок 14" descr="Рисунок23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971600" y="4437112"/>
            <a:ext cx="867546" cy="6634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Информация о работе: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Times New Roman" pitchFamily="18" charset="0"/>
              </a:rPr>
              <a:t>Выполнила: 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Times New Roman" pitchFamily="18" charset="0"/>
              </a:rPr>
              <a:t>Учащаяся 11 класса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Times New Roman" pitchFamily="18" charset="0"/>
              </a:rPr>
              <a:t>Зубанова Юлия</a:t>
            </a:r>
            <a:endPara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275856" y="1772816"/>
            <a:ext cx="216024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Педагог-руководитель: </a:t>
            </a:r>
          </a:p>
          <a:p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Учитель высшей категории </a:t>
            </a:r>
            <a:r>
              <a:rPr lang="ru-RU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Солодова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 Тамара Александровна</a:t>
            </a:r>
          </a:p>
          <a:p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012160" y="1628800"/>
            <a:ext cx="25202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Научный руководитель: </a:t>
            </a:r>
          </a:p>
          <a:p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Доктор математический наук </a:t>
            </a:r>
            <a:r>
              <a:rPr lang="ru-RU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Себельдин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Анатолий Михайлович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6" name="Рисунок 5" descr="Рисунок4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3429000"/>
            <a:ext cx="2586815" cy="2472419"/>
          </a:xfrm>
          <a:prstGeom prst="rect">
            <a:avLst/>
          </a:prstGeom>
        </p:spPr>
      </p:pic>
      <p:pic>
        <p:nvPicPr>
          <p:cNvPr id="7" name="Рисунок 6" descr="Рисунок4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91880" y="3861048"/>
            <a:ext cx="2420010" cy="2536443"/>
          </a:xfrm>
          <a:prstGeom prst="rect">
            <a:avLst/>
          </a:prstGeom>
        </p:spPr>
      </p:pic>
      <p:pic>
        <p:nvPicPr>
          <p:cNvPr id="9" name="Рисунок 8" descr="Рисунок4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28184" y="3501008"/>
            <a:ext cx="2423158" cy="27397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Рисунок3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37352" y="1538888"/>
            <a:ext cx="1764962" cy="1944216"/>
          </a:xfrm>
        </p:spPr>
      </p:pic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4427537" y="548680"/>
            <a:ext cx="4716463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Звёздчатый октаэдр</a:t>
            </a:r>
          </a:p>
          <a:p>
            <a:pPr algn="ctr">
              <a:spcBef>
                <a:spcPct val="50000"/>
              </a:spcBef>
            </a:pPr>
            <a:endParaRPr lang="ru-RU" sz="4400" dirty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539552" y="1700808"/>
            <a:ext cx="4608513" cy="4680519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У октаэдра есть только одна звездчатая форма. Её можно рассматривать как соединение двух тетраэдров.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66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66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66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66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</a:b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rgbClr val="FFFF66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Char char=""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rgbClr val="FFFF66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Char char=""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  <a:p>
            <a:pPr marL="274320" marR="0" lvl="0" indent="-274320" algn="ctr" defTabSz="914400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Большой звездчатый додекаэдр был впервые описан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  <a:hlinkClick r:id="rId3"/>
              </a:rPr>
              <a:t>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Кеплером в 1619 г. Это последняя звездчатая форма правильного додекаэдра.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66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66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66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66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</a:b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FFFF66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3959225" y="3429000"/>
            <a:ext cx="51847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600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Звёздчатый додекаэдр</a:t>
            </a:r>
          </a:p>
        </p:txBody>
      </p:sp>
      <p:pic>
        <p:nvPicPr>
          <p:cNvPr id="9" name="Рисунок 8" descr="Рисунок3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28184" y="4293096"/>
            <a:ext cx="2111433" cy="20615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2159"/>
            <a:ext cx="82296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 Звездчатый </a:t>
            </a:r>
            <a:r>
              <a:rPr lang="ru-RU" sz="4400" b="1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икосаэдр</a:t>
            </a:r>
          </a:p>
        </p:txBody>
      </p:sp>
      <p:pic>
        <p:nvPicPr>
          <p:cNvPr id="10" name="Содержимое 9" descr="Рисунок3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36096" y="3212976"/>
            <a:ext cx="1612900" cy="1574800"/>
          </a:xfrm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51520" y="2132856"/>
            <a:ext cx="4752527" cy="3998069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Первая звёздчатая форма икосаэдра.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66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/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66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</a:b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rgbClr val="FFFF66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tabLst/>
              <a:defRPr/>
            </a:pPr>
            <a:endParaRPr lang="ru-RU" sz="2800" dirty="0" smtClean="0">
              <a:solidFill>
                <a:srgbClr val="FFFF66"/>
              </a:solidFill>
              <a:latin typeface="Comic Sans MS" pitchFamily="66" charset="0"/>
            </a:endParaRPr>
          </a:p>
          <a:p>
            <a:pPr marL="274320" marR="0" lvl="0" indent="-274320" algn="ctr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Вторая звёздчатая форма икосаэдра.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66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/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66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</a:b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rgbClr val="FFFF66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Char char="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  <a:p>
            <a:pPr marL="274320" marR="0" lvl="0" indent="-274320" algn="ctr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Шестая звёздчатая форма икосаэдра.</a:t>
            </a:r>
          </a:p>
          <a:p>
            <a:pPr marL="274320" marR="0" lvl="0" indent="-274320" algn="ctr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Char char=""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FF66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pic>
        <p:nvPicPr>
          <p:cNvPr id="7" name="Рисунок 6" descr="Рисунок3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28184" y="1484784"/>
            <a:ext cx="1612900" cy="1574800"/>
          </a:xfrm>
          <a:prstGeom prst="rect">
            <a:avLst/>
          </a:prstGeom>
        </p:spPr>
      </p:pic>
      <p:pic>
        <p:nvPicPr>
          <p:cNvPr id="8" name="Рисунок 7" descr="Рисунок3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214290"/>
            <a:ext cx="1172909" cy="1171887"/>
          </a:xfrm>
          <a:prstGeom prst="rect">
            <a:avLst/>
          </a:prstGeom>
        </p:spPr>
      </p:pic>
      <p:pic>
        <p:nvPicPr>
          <p:cNvPr id="11" name="Рисунок 10" descr="Рисунок3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60232" y="4869160"/>
            <a:ext cx="1612900" cy="153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Содержимое 8" descr="Рисунок3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508104" y="1844824"/>
            <a:ext cx="1528011" cy="1535723"/>
          </a:xfrm>
        </p:spPr>
      </p:pic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403350" y="503238"/>
            <a:ext cx="67579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Звездчатый </a:t>
            </a:r>
            <a:r>
              <a:rPr lang="ru-RU" sz="4400" dirty="0" err="1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кубооктаэдр</a:t>
            </a:r>
            <a:endParaRPr lang="ru-RU" sz="4400" dirty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57200" y="1600200"/>
            <a:ext cx="4038600" cy="4530725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rgbClr val="FF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Третья звёздчатая форма </a:t>
            </a:r>
            <a:r>
              <a:rPr kumimoji="0" lang="ru-RU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кубооктаэдра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.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66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/>
            </a:r>
            <a:b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66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</a:b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FFFF66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tabLst/>
              <a:defRPr/>
            </a:pP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FFFF66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Завершающая звёздчатая форма </a:t>
            </a:r>
            <a:r>
              <a:rPr kumimoji="0" lang="ru-RU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кубооктаэдра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.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66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/>
            </a:r>
            <a:b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66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</a:b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FF66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pic>
        <p:nvPicPr>
          <p:cNvPr id="10" name="Рисунок 9" descr="Рисунок3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64088" y="4077072"/>
            <a:ext cx="2088232" cy="21124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Рисунок3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43438" y="1571612"/>
            <a:ext cx="2143140" cy="2183219"/>
          </a:xfrm>
        </p:spPr>
      </p:pic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1115617" y="476672"/>
            <a:ext cx="770485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Звездчатый </a:t>
            </a:r>
            <a:r>
              <a:rPr lang="ru-RU" sz="4400" dirty="0" err="1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икосододекаэдр</a:t>
            </a:r>
            <a:endParaRPr lang="ru-RU" sz="4400" dirty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57200" y="1772816"/>
            <a:ext cx="4038600" cy="4824834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Первая звёздчатая форма </a:t>
            </a:r>
            <a:r>
              <a:rPr kumimoji="0" lang="ru-RU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икосододекаэдра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b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ctr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tabLst/>
              <a:defRPr/>
            </a:pP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ctr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Девятая звёздчатая форма </a:t>
            </a:r>
            <a:r>
              <a:rPr kumimoji="0" lang="ru-RU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икосододекаэдра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b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ctr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tabLst/>
              <a:defRPr/>
            </a:pP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ctr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Завершающая звёздчатая форма </a:t>
            </a:r>
            <a:r>
              <a:rPr kumimoji="0" lang="ru-RU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икосододекаэдра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Рисунок 6" descr="Рисунок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43702" y="2928934"/>
            <a:ext cx="1968778" cy="1791043"/>
          </a:xfrm>
          <a:prstGeom prst="rect">
            <a:avLst/>
          </a:prstGeom>
        </p:spPr>
      </p:pic>
      <p:pic>
        <p:nvPicPr>
          <p:cNvPr id="8" name="Рисунок 7" descr="Рисунок4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6314" y="4357694"/>
            <a:ext cx="1998554" cy="19101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Comic Sans MS" pitchFamily="66" charset="0"/>
              </a:rPr>
              <a:t>МНОГОГРАННИКИ </a:t>
            </a:r>
            <a:r>
              <a:rPr lang="ru-RU" sz="44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mic Sans MS" pitchFamily="66" charset="0"/>
              </a:rPr>
              <a:t>ИЗ ЛЕНТЫ</a:t>
            </a:r>
            <a:endParaRPr lang="ru-RU" sz="4400" b="1" dirty="0">
              <a:solidFill>
                <a:schemeClr val="accent4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625609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Многогранники – отнюдь не только объект научных исследований. Их формы – завершенные и причудливые, широко используются в декоративном искусстве. </a:t>
            </a:r>
          </a:p>
          <a:p>
            <a:pPr>
              <a:spcBef>
                <a:spcPct val="50000"/>
              </a:spcBef>
            </a:pP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Обычно многогранники конструируют из разверток. Но есть и другой способ – построение многогранников из ленты.</a:t>
            </a:r>
          </a:p>
          <a:p>
            <a:endParaRPr lang="ru-RU" dirty="0"/>
          </a:p>
        </p:txBody>
      </p:sp>
      <p:pic>
        <p:nvPicPr>
          <p:cNvPr id="7" name="Рисунок 6" descr="Рисунок1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4005064"/>
            <a:ext cx="1292245" cy="1255672"/>
          </a:xfrm>
          <a:prstGeom prst="rect">
            <a:avLst/>
          </a:prstGeom>
        </p:spPr>
      </p:pic>
      <p:pic>
        <p:nvPicPr>
          <p:cNvPr id="8" name="Рисунок 7" descr="Рисунок1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40" y="5229200"/>
            <a:ext cx="1304436" cy="1182526"/>
          </a:xfrm>
          <a:prstGeom prst="rect">
            <a:avLst/>
          </a:prstGeom>
        </p:spPr>
      </p:pic>
      <p:pic>
        <p:nvPicPr>
          <p:cNvPr id="9" name="Рисунок 8" descr="Рисунок2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19872" y="3501008"/>
            <a:ext cx="1304436" cy="1243481"/>
          </a:xfrm>
          <a:prstGeom prst="rect">
            <a:avLst/>
          </a:prstGeom>
        </p:spPr>
      </p:pic>
      <p:pic>
        <p:nvPicPr>
          <p:cNvPr id="10" name="Рисунок 9" descr="Рисунок2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60032" y="5229200"/>
            <a:ext cx="1304436" cy="1158144"/>
          </a:xfrm>
          <a:prstGeom prst="rect">
            <a:avLst/>
          </a:prstGeom>
        </p:spPr>
      </p:pic>
      <p:pic>
        <p:nvPicPr>
          <p:cNvPr id="11" name="Рисунок 10" descr="Рисунок2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64288" y="3501008"/>
            <a:ext cx="1231290" cy="1237386"/>
          </a:xfrm>
          <a:prstGeom prst="rect">
            <a:avLst/>
          </a:prstGeom>
        </p:spPr>
      </p:pic>
      <p:pic>
        <p:nvPicPr>
          <p:cNvPr id="13" name="Рисунок 12" descr="Рисунок3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236296" y="4926541"/>
            <a:ext cx="1224136" cy="1348463"/>
          </a:xfrm>
          <a:prstGeom prst="rect">
            <a:avLst/>
          </a:prstGeom>
        </p:spPr>
      </p:pic>
      <p:pic>
        <p:nvPicPr>
          <p:cNvPr id="14" name="Рисунок 13" descr="Рисунок3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292080" y="3573016"/>
            <a:ext cx="1475003" cy="1440160"/>
          </a:xfrm>
          <a:prstGeom prst="rect">
            <a:avLst/>
          </a:prstGeom>
        </p:spPr>
      </p:pic>
      <p:pic>
        <p:nvPicPr>
          <p:cNvPr id="15" name="Рисунок 14" descr="Рисунок32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444208" y="4365104"/>
            <a:ext cx="1172909" cy="1171887"/>
          </a:xfrm>
          <a:prstGeom prst="rect">
            <a:avLst/>
          </a:prstGeom>
        </p:spPr>
      </p:pic>
      <p:pic>
        <p:nvPicPr>
          <p:cNvPr id="16" name="Рисунок 15" descr="Рисунок33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915816" y="5085184"/>
            <a:ext cx="1612900" cy="1574800"/>
          </a:xfrm>
          <a:prstGeom prst="rect">
            <a:avLst/>
          </a:prstGeom>
        </p:spPr>
      </p:pic>
      <p:pic>
        <p:nvPicPr>
          <p:cNvPr id="17" name="Рисунок 16" descr="Рисунок34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483768" y="4221088"/>
            <a:ext cx="1296144" cy="1265526"/>
          </a:xfrm>
          <a:prstGeom prst="rect">
            <a:avLst/>
          </a:prstGeom>
        </p:spPr>
      </p:pic>
      <p:pic>
        <p:nvPicPr>
          <p:cNvPr id="18" name="Рисунок 17" descr="Рисунок36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283968" y="4293096"/>
            <a:ext cx="1224136" cy="1230314"/>
          </a:xfrm>
          <a:prstGeom prst="rect">
            <a:avLst/>
          </a:prstGeom>
        </p:spPr>
      </p:pic>
      <p:pic>
        <p:nvPicPr>
          <p:cNvPr id="19" name="Рисунок 18" descr="Рисунок37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1547664" y="3789040"/>
            <a:ext cx="1261992" cy="1276598"/>
          </a:xfrm>
          <a:prstGeom prst="rect">
            <a:avLst/>
          </a:prstGeom>
        </p:spPr>
      </p:pic>
      <p:pic>
        <p:nvPicPr>
          <p:cNvPr id="20" name="Рисунок 19" descr="Рисунок40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6156176" y="5445224"/>
            <a:ext cx="1142728" cy="10921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Рисунок46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23728" y="3501008"/>
            <a:ext cx="2968507" cy="2846597"/>
          </a:xfrm>
        </p:spPr>
      </p:pic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323528" y="1412776"/>
            <a:ext cx="273685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Тетраэдр можно получить, перегибая бумажную ленту по сторонам расчерченных на ней равносторонних треугольников.</a:t>
            </a:r>
          </a:p>
        </p:txBody>
      </p:sp>
      <p:pic>
        <p:nvPicPr>
          <p:cNvPr id="7" name="Рисунок 6" descr="Рисунок4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1700808"/>
            <a:ext cx="3993016" cy="367240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857488" y="428604"/>
            <a:ext cx="44644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Тетраэдр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95536" y="1700808"/>
            <a:ext cx="2809007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Аналогичным способом можно свернуть </a:t>
            </a: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параллелепипед. </a:t>
            </a:r>
            <a:r>
              <a:rPr lang="ru-RU" sz="2000" b="1" dirty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Его грани также выстраиваются в цепочку, а чтобы изменить направление ленты для завершения формообразования, достаточно перегнуть ее по диагонали квадрата.</a:t>
            </a:r>
          </a:p>
        </p:txBody>
      </p:sp>
      <p:pic>
        <p:nvPicPr>
          <p:cNvPr id="5" name="Рисунок 4" descr="Рисунок4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19872" y="1988840"/>
            <a:ext cx="5252226" cy="396044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43108" y="357166"/>
            <a:ext cx="491352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Параллелепипед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323528" y="1556792"/>
            <a:ext cx="316803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Построение октаэдра и икосаэдра осуществляется на основе узора из правильных треугольников. Свернув для октаэдра кольцо из шести, а для икосаэдра – из десяти треугольников, перегибаем ленту в обратную сторону и продолжаем сворачивать такие же кольца.</a:t>
            </a:r>
          </a:p>
        </p:txBody>
      </p:sp>
      <p:pic>
        <p:nvPicPr>
          <p:cNvPr id="5" name="Рисунок 4" descr="Рисунок4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91880" y="1772816"/>
            <a:ext cx="5018825" cy="2175244"/>
          </a:xfrm>
          <a:prstGeom prst="rect">
            <a:avLst/>
          </a:prstGeom>
        </p:spPr>
      </p:pic>
      <p:pic>
        <p:nvPicPr>
          <p:cNvPr id="6" name="Рисунок 5" descr="Рисунок5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91880" y="4149080"/>
            <a:ext cx="5040560" cy="212906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785918" y="428604"/>
            <a:ext cx="577433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Октаэдр и Икосаэдр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5191"/>
            <a:ext cx="5043494" cy="4625609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2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Оригами - увлекательное занятие не только для детей, но и для подростков и  даже взрослых!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2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Сколько    радости,    сколько  восторга!   Ни  с  чем несравнимо чувство   удовлетворения   от   выполненной   своими    руками поделки. Бумага – благодатный   материал.   Ее   легко сгибать, резать, скручивать,   можно  подкрасить, а если подмочить – возникнет бумажная  скульптура. Одной из моделей оригами является </a:t>
            </a:r>
            <a:r>
              <a:rPr lang="ru-RU" sz="22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кусудама</a:t>
            </a:r>
            <a:r>
              <a:rPr lang="ru-RU" sz="22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. </a:t>
            </a:r>
            <a:r>
              <a:rPr lang="ru-RU" sz="22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Кусудама</a:t>
            </a:r>
            <a:r>
              <a:rPr lang="ru-RU" sz="22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 – это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2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яркий многогранник, в котором японцы хранят сухие целебные травы. Его обычно подвешивают у постели больного</a:t>
            </a:r>
            <a:r>
              <a:rPr lang="ru-RU" sz="2200" dirty="0" smtClean="0">
                <a:solidFill>
                  <a:schemeClr val="accent3">
                    <a:lumMod val="75000"/>
                  </a:schemeClr>
                </a:solidFill>
              </a:rPr>
              <a:t>.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14348" y="285728"/>
            <a:ext cx="70009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accent4">
                    <a:lumMod val="75000"/>
                  </a:schemeClr>
                </a:solidFill>
              </a:rPr>
              <a:t>Оригами</a:t>
            </a:r>
            <a:endParaRPr lang="ru-RU" sz="5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5" name="Рисунок 4" descr="img_6025_sm_kim_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29256" y="1643050"/>
            <a:ext cx="1728800" cy="1714512"/>
          </a:xfrm>
          <a:prstGeom prst="rect">
            <a:avLst/>
          </a:prstGeom>
        </p:spPr>
      </p:pic>
      <p:pic>
        <p:nvPicPr>
          <p:cNvPr id="6" name="Рисунок 5" descr="origami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86644" y="3000372"/>
            <a:ext cx="1690388" cy="1643074"/>
          </a:xfrm>
          <a:prstGeom prst="rect">
            <a:avLst/>
          </a:prstGeom>
        </p:spPr>
      </p:pic>
      <p:pic>
        <p:nvPicPr>
          <p:cNvPr id="7" name="Рисунок 6" descr="unnamed_tomoko_fus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72132" y="4786322"/>
            <a:ext cx="1825620" cy="1825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Безымянный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429871"/>
            <a:ext cx="8661511" cy="642812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158162" cy="252372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Многогранником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ru-RU" sz="1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ru-RU" sz="17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называется  тело, граница которого является объединением конечного числа многоугольников.  </a:t>
            </a:r>
            <a:br>
              <a:rPr lang="ru-RU" sz="17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7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Многогранники имеют красивые формы, например, правильные, полуправильные и звездчатые многогранники.  </a:t>
            </a:r>
            <a:br>
              <a:rPr lang="ru-RU" sz="17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7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Многогранник называется правильным, если: </a:t>
            </a:r>
            <a:br>
              <a:rPr lang="ru-RU" sz="17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7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● </a:t>
            </a:r>
            <a:r>
              <a:rPr lang="ru-RU" sz="17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 выпуклый  </a:t>
            </a:r>
            <a:br>
              <a:rPr lang="ru-RU" sz="17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7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● </a:t>
            </a:r>
            <a:r>
              <a:rPr lang="ru-RU" sz="17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его грани являются равными </a:t>
            </a:r>
            <a:r>
              <a:rPr lang="ru-RU" sz="1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 tooltip="Правильный многоугольник"/>
              </a:rPr>
              <a:t>правильными многоугольниками</a:t>
            </a:r>
            <a:r>
              <a:rPr lang="ru-RU" sz="1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ru-RU" sz="1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7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● </a:t>
            </a:r>
            <a:r>
              <a:rPr lang="ru-RU" sz="17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каждой его </a:t>
            </a:r>
            <a:r>
              <a:rPr lang="ru-RU" sz="1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tooltip="Вершина"/>
              </a:rPr>
              <a:t>вершине</a:t>
            </a:r>
            <a:r>
              <a:rPr lang="ru-RU" sz="1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7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сходится одинаковое число рёбер </a:t>
            </a:r>
            <a:endParaRPr lang="ru-RU" sz="1700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3645024"/>
            <a:ext cx="8229600" cy="3025500"/>
          </a:xfrm>
        </p:spPr>
        <p:txBody>
          <a:bodyPr numCol="2">
            <a:normAutofit lnSpcReduction="10000"/>
          </a:bodyPr>
          <a:lstStyle/>
          <a:p>
            <a:pPr lvl="0">
              <a:buNone/>
            </a:pPr>
            <a:r>
              <a:rPr lang="ru-RU" sz="2800" b="1" dirty="0" smtClean="0"/>
              <a:t>Виды многогранников:</a:t>
            </a:r>
          </a:p>
          <a:p>
            <a:pPr lvl="0">
              <a:buClr>
                <a:schemeClr val="accent4">
                  <a:lumMod val="75000"/>
                </a:schemeClr>
              </a:buClr>
            </a:pPr>
            <a:r>
              <a:rPr lang="ru-RU" sz="1800" b="1" dirty="0" smtClean="0">
                <a:hlinkClick r:id="rId4"/>
              </a:rPr>
              <a:t>куб</a:t>
            </a:r>
            <a:r>
              <a:rPr lang="ru-RU" sz="1800" b="1" dirty="0" smtClean="0"/>
              <a:t> </a:t>
            </a:r>
          </a:p>
          <a:p>
            <a:pPr lvl="0">
              <a:buClr>
                <a:schemeClr val="accent4">
                  <a:lumMod val="75000"/>
                </a:schemeClr>
              </a:buClr>
            </a:pPr>
            <a:r>
              <a:rPr lang="ru-RU" sz="1800" b="1" dirty="0" smtClean="0">
                <a:hlinkClick r:id="rId5"/>
              </a:rPr>
              <a:t>тетраэдр</a:t>
            </a:r>
            <a:r>
              <a:rPr lang="ru-RU" sz="1800" b="1" dirty="0" smtClean="0"/>
              <a:t> </a:t>
            </a:r>
          </a:p>
          <a:p>
            <a:pPr lvl="0">
              <a:buClr>
                <a:schemeClr val="accent4">
                  <a:lumMod val="75000"/>
                </a:schemeClr>
              </a:buClr>
            </a:pPr>
            <a:r>
              <a:rPr lang="ru-RU" sz="1800" b="1" dirty="0" smtClean="0">
                <a:hlinkClick r:id="rId6"/>
              </a:rPr>
              <a:t>октаэдр</a:t>
            </a:r>
            <a:r>
              <a:rPr lang="ru-RU" sz="1800" b="1" dirty="0" smtClean="0"/>
              <a:t> </a:t>
            </a:r>
          </a:p>
          <a:p>
            <a:pPr lvl="0">
              <a:buClr>
                <a:schemeClr val="accent4">
                  <a:lumMod val="75000"/>
                </a:schemeClr>
              </a:buClr>
            </a:pPr>
            <a:r>
              <a:rPr lang="ru-RU" sz="1800" b="1" dirty="0" smtClean="0">
                <a:hlinkClick r:id="rId7"/>
              </a:rPr>
              <a:t>икосаэдр</a:t>
            </a:r>
            <a:r>
              <a:rPr lang="ru-RU" sz="1800" b="1" dirty="0" smtClean="0"/>
              <a:t> </a:t>
            </a:r>
          </a:p>
          <a:p>
            <a:pPr lvl="0">
              <a:buClr>
                <a:schemeClr val="accent4">
                  <a:lumMod val="75000"/>
                </a:schemeClr>
              </a:buClr>
            </a:pPr>
            <a:r>
              <a:rPr lang="ru-RU" sz="1800" b="1" dirty="0" smtClean="0">
                <a:hlinkClick r:id="rId8"/>
              </a:rPr>
              <a:t>додекаэдр</a:t>
            </a:r>
            <a:r>
              <a:rPr lang="ru-RU" sz="1800" b="1" dirty="0" smtClean="0"/>
              <a:t> </a:t>
            </a:r>
          </a:p>
          <a:p>
            <a:pPr lvl="0">
              <a:buClr>
                <a:schemeClr val="accent4">
                  <a:lumMod val="75000"/>
                </a:schemeClr>
              </a:buClr>
            </a:pPr>
            <a:r>
              <a:rPr lang="ru-RU" sz="1800" b="1" dirty="0" smtClean="0">
                <a:hlinkClick r:id="rId9"/>
              </a:rPr>
              <a:t>трехмерный крест</a:t>
            </a:r>
            <a:r>
              <a:rPr lang="ru-RU" sz="1800" b="1" dirty="0" smtClean="0"/>
              <a:t> </a:t>
            </a:r>
          </a:p>
          <a:p>
            <a:pPr lvl="0">
              <a:buClr>
                <a:schemeClr val="accent4">
                  <a:lumMod val="75000"/>
                </a:schemeClr>
              </a:buClr>
            </a:pPr>
            <a:r>
              <a:rPr lang="ru-RU" sz="1800" b="1" dirty="0" smtClean="0">
                <a:hlinkClick r:id="rId10"/>
              </a:rPr>
              <a:t>усеченный куб</a:t>
            </a:r>
            <a:r>
              <a:rPr lang="ru-RU" sz="1800" b="1" dirty="0" smtClean="0"/>
              <a:t> </a:t>
            </a:r>
          </a:p>
          <a:p>
            <a:pPr lvl="0">
              <a:buClr>
                <a:schemeClr val="accent4">
                  <a:lumMod val="75000"/>
                </a:schemeClr>
              </a:buClr>
            </a:pPr>
            <a:r>
              <a:rPr lang="ru-RU" sz="1800" b="1" dirty="0" smtClean="0">
                <a:hlinkClick r:id="rId11"/>
              </a:rPr>
              <a:t>усеченный тетраэдр</a:t>
            </a:r>
            <a:r>
              <a:rPr lang="ru-RU" sz="1800" b="1" dirty="0" smtClean="0"/>
              <a:t> </a:t>
            </a:r>
          </a:p>
          <a:p>
            <a:pPr lvl="0">
              <a:buClr>
                <a:schemeClr val="accent4">
                  <a:lumMod val="75000"/>
                </a:schemeClr>
              </a:buClr>
            </a:pPr>
            <a:r>
              <a:rPr lang="ru-RU" sz="1800" b="1" dirty="0" smtClean="0">
                <a:hlinkClick r:id="rId12"/>
              </a:rPr>
              <a:t>усеченный </a:t>
            </a:r>
            <a:r>
              <a:rPr lang="ru-RU" sz="1800" b="1" dirty="0" err="1" smtClean="0">
                <a:hlinkClick r:id="rId12"/>
              </a:rPr>
              <a:t>октаэрд</a:t>
            </a:r>
            <a:r>
              <a:rPr lang="ru-RU" sz="1800" b="1" dirty="0" smtClean="0"/>
              <a:t> </a:t>
            </a:r>
          </a:p>
          <a:p>
            <a:pPr lvl="0">
              <a:buClr>
                <a:schemeClr val="accent4">
                  <a:lumMod val="75000"/>
                </a:schemeClr>
              </a:buClr>
            </a:pPr>
            <a:r>
              <a:rPr lang="ru-RU" sz="1800" b="1" dirty="0" smtClean="0">
                <a:hlinkClick r:id="rId13"/>
              </a:rPr>
              <a:t>усеченный икосаэдр</a:t>
            </a:r>
            <a:r>
              <a:rPr lang="ru-RU" sz="1800" b="1" dirty="0" smtClean="0"/>
              <a:t> </a:t>
            </a:r>
          </a:p>
          <a:p>
            <a:pPr lvl="0">
              <a:buClr>
                <a:schemeClr val="accent4">
                  <a:lumMod val="75000"/>
                </a:schemeClr>
              </a:buClr>
            </a:pPr>
            <a:endParaRPr lang="ru-RU" sz="1800" b="1" dirty="0" smtClean="0">
              <a:hlinkClick r:id="rId14"/>
            </a:endParaRPr>
          </a:p>
          <a:p>
            <a:pPr lvl="0">
              <a:buClr>
                <a:schemeClr val="accent4">
                  <a:lumMod val="75000"/>
                </a:schemeClr>
              </a:buClr>
            </a:pPr>
            <a:endParaRPr lang="ru-RU" sz="1800" b="1" dirty="0" smtClean="0">
              <a:hlinkClick r:id="rId14"/>
            </a:endParaRPr>
          </a:p>
          <a:p>
            <a:pPr lvl="0">
              <a:buClr>
                <a:schemeClr val="accent4">
                  <a:lumMod val="75000"/>
                </a:schemeClr>
              </a:buClr>
            </a:pPr>
            <a:r>
              <a:rPr lang="ru-RU" sz="1800" b="1" dirty="0" err="1" smtClean="0">
                <a:hlinkClick r:id="rId14"/>
              </a:rPr>
              <a:t>кубооктаэдр</a:t>
            </a:r>
            <a:r>
              <a:rPr lang="ru-RU" sz="1800" b="1" dirty="0" smtClean="0"/>
              <a:t> </a:t>
            </a:r>
          </a:p>
          <a:p>
            <a:pPr lvl="0">
              <a:buClr>
                <a:schemeClr val="accent4">
                  <a:lumMod val="75000"/>
                </a:schemeClr>
              </a:buClr>
            </a:pPr>
            <a:r>
              <a:rPr lang="ru-RU" sz="1800" b="1" dirty="0" err="1" smtClean="0">
                <a:hlinkClick r:id="rId15"/>
              </a:rPr>
              <a:t>ромбокубооктаэдр</a:t>
            </a:r>
            <a:r>
              <a:rPr lang="ru-RU" sz="1800" b="1" dirty="0" smtClean="0"/>
              <a:t> </a:t>
            </a:r>
          </a:p>
          <a:p>
            <a:pPr lvl="0">
              <a:buClr>
                <a:schemeClr val="accent4">
                  <a:lumMod val="75000"/>
                </a:schemeClr>
              </a:buClr>
            </a:pPr>
            <a:r>
              <a:rPr lang="ru-RU" sz="1800" b="1" dirty="0" err="1" smtClean="0">
                <a:hlinkClick r:id="rId16"/>
              </a:rPr>
              <a:t>ромбоусеченный</a:t>
            </a:r>
            <a:r>
              <a:rPr lang="ru-RU" sz="1800" b="1" dirty="0" smtClean="0">
                <a:hlinkClick r:id="rId16"/>
              </a:rPr>
              <a:t> </a:t>
            </a:r>
            <a:r>
              <a:rPr lang="ru-RU" sz="1800" b="1" dirty="0" err="1" smtClean="0">
                <a:hlinkClick r:id="rId16"/>
              </a:rPr>
              <a:t>кубооктаэдр</a:t>
            </a:r>
            <a:r>
              <a:rPr lang="ru-RU" sz="1800" b="1" dirty="0" smtClean="0"/>
              <a:t> </a:t>
            </a:r>
          </a:p>
          <a:p>
            <a:pPr lvl="0">
              <a:buClr>
                <a:schemeClr val="accent4">
                  <a:lumMod val="75000"/>
                </a:schemeClr>
              </a:buClr>
            </a:pPr>
            <a:r>
              <a:rPr lang="ru-RU" sz="1800" b="1" dirty="0" err="1" smtClean="0">
                <a:hlinkClick r:id="rId17"/>
              </a:rPr>
              <a:t>икосододекаэдр</a:t>
            </a:r>
            <a:r>
              <a:rPr lang="ru-RU" sz="1800" b="1" dirty="0" smtClean="0"/>
              <a:t> </a:t>
            </a:r>
          </a:p>
          <a:p>
            <a:pPr lvl="0">
              <a:buClr>
                <a:schemeClr val="accent4">
                  <a:lumMod val="75000"/>
                </a:schemeClr>
              </a:buClr>
            </a:pPr>
            <a:r>
              <a:rPr lang="ru-RU" sz="1800" b="1" dirty="0" smtClean="0">
                <a:hlinkClick r:id="rId18"/>
              </a:rPr>
              <a:t>звездчатый октаэдр</a:t>
            </a:r>
            <a:r>
              <a:rPr lang="ru-RU" sz="1800" b="1" dirty="0" smtClean="0"/>
              <a:t> </a:t>
            </a:r>
          </a:p>
          <a:p>
            <a:pPr lvl="0">
              <a:buClr>
                <a:schemeClr val="accent4">
                  <a:lumMod val="75000"/>
                </a:schemeClr>
              </a:buClr>
            </a:pPr>
            <a:r>
              <a:rPr lang="ru-RU" sz="1800" b="1" dirty="0" smtClean="0">
                <a:hlinkClick r:id="rId19"/>
              </a:rPr>
              <a:t>большой додекаэдр</a:t>
            </a:r>
            <a:r>
              <a:rPr lang="ru-RU" sz="1800" b="1" dirty="0" smtClean="0"/>
              <a:t> </a:t>
            </a:r>
          </a:p>
          <a:p>
            <a:pPr lvl="0">
              <a:buClr>
                <a:schemeClr val="accent4">
                  <a:lumMod val="75000"/>
                </a:schemeClr>
              </a:buClr>
            </a:pPr>
            <a:r>
              <a:rPr lang="ru-RU" sz="1800" b="1" dirty="0" smtClean="0">
                <a:hlinkClick r:id="rId20"/>
              </a:rPr>
              <a:t>малый звездчатый додекаэдр</a:t>
            </a:r>
            <a:r>
              <a:rPr lang="ru-RU" sz="1800" b="1" dirty="0" smtClean="0"/>
              <a:t> </a:t>
            </a:r>
          </a:p>
          <a:p>
            <a:pPr lvl="0">
              <a:buClr>
                <a:schemeClr val="accent4">
                  <a:lumMod val="75000"/>
                </a:schemeClr>
              </a:buClr>
            </a:pPr>
            <a:r>
              <a:rPr lang="ru-RU" sz="1800" b="1" dirty="0" smtClean="0">
                <a:hlinkClick r:id="rId21"/>
              </a:rPr>
              <a:t>большой звездчатый додекаэдр</a:t>
            </a:r>
            <a:endParaRPr lang="ru-RU" sz="1800" b="1" dirty="0" smtClean="0"/>
          </a:p>
          <a:p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0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15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20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9600" b="1" dirty="0" smtClean="0">
                <a:solidFill>
                  <a:schemeClr val="accent3">
                    <a:lumMod val="75000"/>
                  </a:schemeClr>
                </a:solidFill>
              </a:rPr>
              <a:t>Спасибо за внимание!</a:t>
            </a:r>
            <a:endParaRPr lang="ru-RU" sz="96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21920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ea typeface="+mn-ea"/>
                <a:cs typeface="+mn-cs"/>
              </a:rPr>
              <a:t>Виды правильных </a:t>
            </a:r>
            <a:br>
              <a:rPr lang="ru-RU" sz="4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ea typeface="+mn-ea"/>
                <a:cs typeface="+mn-cs"/>
              </a:rPr>
            </a:br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ea typeface="+mn-ea"/>
                <a:cs typeface="+mn-cs"/>
              </a:rPr>
              <a:t>многогранников:</a:t>
            </a: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1500174"/>
            <a:ext cx="8229600" cy="4572000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51520" y="1844824"/>
          <a:ext cx="8568955" cy="4608510"/>
        </p:xfrm>
        <a:graphic>
          <a:graphicData uri="http://schemas.openxmlformats.org/drawingml/2006/table">
            <a:tbl>
              <a:tblPr/>
              <a:tblGrid>
                <a:gridCol w="1224139"/>
                <a:gridCol w="1224136"/>
                <a:gridCol w="1224136"/>
                <a:gridCol w="1224136"/>
                <a:gridCol w="1224136"/>
                <a:gridCol w="1224136"/>
                <a:gridCol w="1224136"/>
              </a:tblGrid>
              <a:tr h="11095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</a:rPr>
                        <a:t>Изображение  </a:t>
                      </a:r>
                      <a:r>
                        <a:rPr lang="ru-RU" sz="1100" b="1" u="none" strike="noStrike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hlinkClick r:id="rId2"/>
                        </a:rPr>
                        <a:t> 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9006" marR="9006" marT="9006" marB="9006" anchor="ctr">
                    <a:lnL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</a:rPr>
                        <a:t>Тип правильного многогранника  </a:t>
                      </a:r>
                      <a:r>
                        <a:rPr lang="ru-RU" sz="1100" b="1" u="none" strike="noStrike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hlinkClick r:id="rId2"/>
                        </a:rPr>
                        <a:t> 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9006" marR="9006" marT="9006" marB="9006" anchor="ctr">
                    <a:lnL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</a:rPr>
                        <a:t>Число сторон у грани  </a:t>
                      </a:r>
                      <a:r>
                        <a:rPr lang="ru-RU" sz="1100" b="1" u="none" strike="noStrike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hlinkClick r:id="rId2"/>
                        </a:rPr>
                        <a:t> 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9006" marR="9006" marT="9006" marB="9006" anchor="ctr">
                    <a:lnL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</a:rPr>
                        <a:t>Число рёбер, примыкающих к вершине  </a:t>
                      </a:r>
                      <a:r>
                        <a:rPr lang="ru-RU" sz="1100" b="1" u="none" strike="noStrike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hlinkClick r:id="rId2"/>
                        </a:rPr>
                        <a:t> 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9006" marR="9006" marT="9006" marB="9006" anchor="ctr">
                    <a:lnL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</a:rPr>
                        <a:t>Общее число вершин  </a:t>
                      </a:r>
                      <a:r>
                        <a:rPr lang="ru-RU" sz="1100" b="1" u="none" strike="noStrike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hlinkClick r:id="rId2"/>
                        </a:rPr>
                        <a:t> 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9006" marR="9006" marT="9006" marB="9006" anchor="ctr">
                    <a:lnL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</a:rPr>
                        <a:t>Общее число рёбер  </a:t>
                      </a:r>
                      <a:r>
                        <a:rPr lang="ru-RU" sz="1100" b="1" u="none" strike="noStrike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hlinkClick r:id="rId2"/>
                        </a:rPr>
                        <a:t> 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9006" marR="9006" marT="9006" marB="9006" anchor="ctr">
                    <a:lnL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</a:rPr>
                        <a:t>Общее число граней  </a:t>
                      </a:r>
                      <a:r>
                        <a:rPr lang="ru-RU" sz="1100" b="1" u="none" strike="noStrike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hlinkClick r:id="rId2"/>
                        </a:rPr>
                        <a:t> 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9006" marR="9006" marT="9006" marB="9006" anchor="ctr">
                    <a:lnL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81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9006" marR="9006" marT="9006" marB="9006" anchor="ctr">
                    <a:lnL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u="none" strike="noStrike" dirty="0">
                          <a:solidFill>
                            <a:srgbClr val="A563DE"/>
                          </a:solidFill>
                          <a:latin typeface="Times New Roman"/>
                          <a:ea typeface="Times New Roman"/>
                          <a:hlinkClick r:id="rId3" tooltip="Тетраэдр"/>
                        </a:rPr>
                        <a:t>Тетраэдр</a:t>
                      </a:r>
                      <a:endParaRPr lang="ru-RU" sz="1100" b="1" dirty="0">
                        <a:latin typeface="Times New Roman"/>
                        <a:ea typeface="Times New Roman"/>
                      </a:endParaRPr>
                    </a:p>
                  </a:txBody>
                  <a:tcPr marL="9006" marR="9006" marT="9006" marB="9006" anchor="ctr">
                    <a:lnL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9006" marR="9006" marT="9006" marB="9006" anchor="ctr">
                    <a:lnL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9006" marR="9006" marT="9006" marB="9006" anchor="ctr">
                    <a:lnL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9006" marR="9006" marT="9006" marB="9006" anchor="ctr">
                    <a:lnL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9006" marR="9006" marT="9006" marB="9006" anchor="ctr">
                    <a:lnL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9006" marR="9006" marT="9006" marB="9006" anchor="ctr">
                    <a:lnL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27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9006" marR="9006" marT="9006" marB="9006" anchor="ctr">
                    <a:lnL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u="none" strike="noStrike" dirty="0">
                          <a:solidFill>
                            <a:srgbClr val="A563DE"/>
                          </a:solidFill>
                          <a:latin typeface="Times New Roman"/>
                          <a:ea typeface="Times New Roman"/>
                          <a:hlinkClick r:id="rId4" tooltip="Куб (геометрия)"/>
                        </a:rPr>
                        <a:t>Куб</a:t>
                      </a:r>
                      <a:endParaRPr lang="ru-RU" sz="1100" b="1" dirty="0">
                        <a:latin typeface="Times New Roman"/>
                        <a:ea typeface="Times New Roman"/>
                      </a:endParaRPr>
                    </a:p>
                  </a:txBody>
                  <a:tcPr marL="9006" marR="9006" marT="9006" marB="9006" anchor="ctr">
                    <a:lnL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9006" marR="9006" marT="9006" marB="9006" anchor="ctr">
                    <a:lnL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9006" marR="9006" marT="9006" marB="9006" anchor="ctr">
                    <a:lnL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8</a:t>
                      </a:r>
                    </a:p>
                  </a:txBody>
                  <a:tcPr marL="9006" marR="9006" marT="9006" marB="9006" anchor="ctr">
                    <a:lnL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12</a:t>
                      </a:r>
                    </a:p>
                  </a:txBody>
                  <a:tcPr marL="9006" marR="9006" marT="9006" marB="9006" anchor="ctr">
                    <a:lnL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9006" marR="9006" marT="9006" marB="9006" anchor="ctr">
                    <a:lnL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81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9006" marR="9006" marT="9006" marB="9006" anchor="ctr">
                    <a:lnL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u="none" strike="noStrike" dirty="0">
                          <a:solidFill>
                            <a:srgbClr val="A563DE"/>
                          </a:solidFill>
                          <a:latin typeface="Times New Roman"/>
                          <a:ea typeface="Times New Roman"/>
                          <a:hlinkClick r:id="rId5" tooltip="Октаэдр"/>
                        </a:rPr>
                        <a:t>Октаэдр</a:t>
                      </a:r>
                      <a:endParaRPr lang="ru-RU" sz="1100" b="1" dirty="0">
                        <a:latin typeface="Times New Roman"/>
                        <a:ea typeface="Times New Roman"/>
                      </a:endParaRPr>
                    </a:p>
                  </a:txBody>
                  <a:tcPr marL="9006" marR="9006" marT="9006" marB="9006" anchor="ctr">
                    <a:lnL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9006" marR="9006" marT="9006" marB="9006" anchor="ctr">
                    <a:lnL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9006" marR="9006" marT="9006" marB="9006" anchor="ctr">
                    <a:lnL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9006" marR="9006" marT="9006" marB="9006" anchor="ctr">
                    <a:lnL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12</a:t>
                      </a:r>
                    </a:p>
                  </a:txBody>
                  <a:tcPr marL="9006" marR="9006" marT="9006" marB="9006" anchor="ctr">
                    <a:lnL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8</a:t>
                      </a:r>
                    </a:p>
                  </a:txBody>
                  <a:tcPr marL="9006" marR="9006" marT="9006" marB="9006" anchor="ctr">
                    <a:lnL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27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9006" marR="9006" marT="9006" marB="9006" anchor="ctr">
                    <a:lnL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u="none" strike="noStrike" dirty="0">
                          <a:solidFill>
                            <a:srgbClr val="A563DE"/>
                          </a:solidFill>
                          <a:latin typeface="Times New Roman"/>
                          <a:ea typeface="Times New Roman"/>
                          <a:hlinkClick r:id="rId6" tooltip="Додекаэдр"/>
                        </a:rPr>
                        <a:t>Додекаэдр</a:t>
                      </a:r>
                      <a:endParaRPr lang="ru-RU" sz="1100" b="1" dirty="0">
                        <a:latin typeface="Times New Roman"/>
                        <a:ea typeface="Times New Roman"/>
                      </a:endParaRPr>
                    </a:p>
                  </a:txBody>
                  <a:tcPr marL="9006" marR="9006" marT="9006" marB="9006" anchor="ctr">
                    <a:lnL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9006" marR="9006" marT="9006" marB="9006" anchor="ctr">
                    <a:lnL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9006" marR="9006" marT="9006" marB="9006" anchor="ctr">
                    <a:lnL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20</a:t>
                      </a:r>
                    </a:p>
                  </a:txBody>
                  <a:tcPr marL="9006" marR="9006" marT="9006" marB="9006" anchor="ctr">
                    <a:lnL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30</a:t>
                      </a:r>
                    </a:p>
                  </a:txBody>
                  <a:tcPr marL="9006" marR="9006" marT="9006" marB="9006" anchor="ctr">
                    <a:lnL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12</a:t>
                      </a:r>
                    </a:p>
                  </a:txBody>
                  <a:tcPr marL="9006" marR="9006" marT="9006" marB="9006" anchor="ctr">
                    <a:lnL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72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9006" marR="9006" marT="9006" marB="9006" anchor="ctr">
                    <a:lnL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u="none" strike="noStrike" dirty="0">
                          <a:solidFill>
                            <a:srgbClr val="A563DE"/>
                          </a:solidFill>
                          <a:latin typeface="Times New Roman"/>
                          <a:ea typeface="Times New Roman"/>
                          <a:hlinkClick r:id="rId7" tooltip="Икосаэдр"/>
                        </a:rPr>
                        <a:t>Икосаэдр</a:t>
                      </a:r>
                      <a:endParaRPr lang="ru-RU" sz="1100" b="1" dirty="0">
                        <a:latin typeface="Times New Roman"/>
                        <a:ea typeface="Times New Roman"/>
                      </a:endParaRPr>
                    </a:p>
                  </a:txBody>
                  <a:tcPr marL="9006" marR="9006" marT="9006" marB="9006" anchor="ctr">
                    <a:lnL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9006" marR="9006" marT="9006" marB="9006" anchor="ctr">
                    <a:lnL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9006" marR="9006" marT="9006" marB="9006" anchor="ctr">
                    <a:lnL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12</a:t>
                      </a:r>
                    </a:p>
                  </a:txBody>
                  <a:tcPr marL="9006" marR="9006" marT="9006" marB="9006" anchor="ctr">
                    <a:lnL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30</a:t>
                      </a:r>
                    </a:p>
                  </a:txBody>
                  <a:tcPr marL="9006" marR="9006" marT="9006" marB="9006" anchor="ctr">
                    <a:lnL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20</a:t>
                      </a:r>
                    </a:p>
                  </a:txBody>
                  <a:tcPr marL="9006" marR="9006" marT="9006" marB="9006" anchor="ctr">
                    <a:lnL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2241" name="Picture 17" descr="↓"/>
          <p:cNvPicPr>
            <a:picLocks noChangeAspect="1" noChangeArrowheads="1"/>
          </p:cNvPicPr>
          <p:nvPr/>
        </p:nvPicPr>
        <p:blipFill>
          <a:blip r:embed="rId8" r:link="rId9" cstate="print"/>
          <a:srcRect/>
          <a:stretch>
            <a:fillRect/>
          </a:stretch>
        </p:blipFill>
        <p:spPr bwMode="auto">
          <a:xfrm>
            <a:off x="0" y="0"/>
            <a:ext cx="114300" cy="133350"/>
          </a:xfrm>
          <a:prstGeom prst="rect">
            <a:avLst/>
          </a:prstGeom>
          <a:noFill/>
        </p:spPr>
      </p:pic>
      <p:pic>
        <p:nvPicPr>
          <p:cNvPr id="52240" name="Picture 16" descr="↓"/>
          <p:cNvPicPr>
            <a:picLocks noChangeAspect="1" noChangeArrowheads="1"/>
          </p:cNvPicPr>
          <p:nvPr/>
        </p:nvPicPr>
        <p:blipFill>
          <a:blip r:embed="rId8" r:link="rId9" cstate="print"/>
          <a:srcRect/>
          <a:stretch>
            <a:fillRect/>
          </a:stretch>
        </p:blipFill>
        <p:spPr bwMode="auto">
          <a:xfrm>
            <a:off x="0" y="0"/>
            <a:ext cx="114300" cy="133350"/>
          </a:xfrm>
          <a:prstGeom prst="rect">
            <a:avLst/>
          </a:prstGeom>
          <a:noFill/>
        </p:spPr>
      </p:pic>
      <p:pic>
        <p:nvPicPr>
          <p:cNvPr id="52239" name="Picture 15" descr="↓"/>
          <p:cNvPicPr>
            <a:picLocks noChangeAspect="1" noChangeArrowheads="1"/>
          </p:cNvPicPr>
          <p:nvPr/>
        </p:nvPicPr>
        <p:blipFill>
          <a:blip r:embed="rId8" r:link="rId9" cstate="print"/>
          <a:srcRect/>
          <a:stretch>
            <a:fillRect/>
          </a:stretch>
        </p:blipFill>
        <p:spPr bwMode="auto">
          <a:xfrm>
            <a:off x="0" y="0"/>
            <a:ext cx="114300" cy="133350"/>
          </a:xfrm>
          <a:prstGeom prst="rect">
            <a:avLst/>
          </a:prstGeom>
          <a:noFill/>
        </p:spPr>
      </p:pic>
      <p:pic>
        <p:nvPicPr>
          <p:cNvPr id="52238" name="Picture 14" descr="↓"/>
          <p:cNvPicPr>
            <a:picLocks noChangeAspect="1" noChangeArrowheads="1"/>
          </p:cNvPicPr>
          <p:nvPr/>
        </p:nvPicPr>
        <p:blipFill>
          <a:blip r:embed="rId8" r:link="rId9" cstate="print"/>
          <a:srcRect/>
          <a:stretch>
            <a:fillRect/>
          </a:stretch>
        </p:blipFill>
        <p:spPr bwMode="auto">
          <a:xfrm>
            <a:off x="0" y="0"/>
            <a:ext cx="114300" cy="133350"/>
          </a:xfrm>
          <a:prstGeom prst="rect">
            <a:avLst/>
          </a:prstGeom>
          <a:noFill/>
        </p:spPr>
      </p:pic>
      <p:pic>
        <p:nvPicPr>
          <p:cNvPr id="52237" name="Picture 13" descr="↓"/>
          <p:cNvPicPr>
            <a:picLocks noChangeAspect="1" noChangeArrowheads="1"/>
          </p:cNvPicPr>
          <p:nvPr/>
        </p:nvPicPr>
        <p:blipFill>
          <a:blip r:embed="rId8" r:link="rId9" cstate="print"/>
          <a:srcRect/>
          <a:stretch>
            <a:fillRect/>
          </a:stretch>
        </p:blipFill>
        <p:spPr bwMode="auto">
          <a:xfrm>
            <a:off x="0" y="0"/>
            <a:ext cx="114300" cy="133350"/>
          </a:xfrm>
          <a:prstGeom prst="rect">
            <a:avLst/>
          </a:prstGeom>
          <a:noFill/>
        </p:spPr>
      </p:pic>
      <p:pic>
        <p:nvPicPr>
          <p:cNvPr id="52236" name="Picture 12" descr="↓"/>
          <p:cNvPicPr>
            <a:picLocks noChangeAspect="1" noChangeArrowheads="1"/>
          </p:cNvPicPr>
          <p:nvPr/>
        </p:nvPicPr>
        <p:blipFill>
          <a:blip r:embed="rId8" r:link="rId9" cstate="print"/>
          <a:srcRect/>
          <a:stretch>
            <a:fillRect/>
          </a:stretch>
        </p:blipFill>
        <p:spPr bwMode="auto">
          <a:xfrm>
            <a:off x="0" y="0"/>
            <a:ext cx="114300" cy="133350"/>
          </a:xfrm>
          <a:prstGeom prst="rect">
            <a:avLst/>
          </a:prstGeom>
          <a:noFill/>
        </p:spPr>
      </p:pic>
      <p:pic>
        <p:nvPicPr>
          <p:cNvPr id="52234" name="Picture 10" descr="Tetrahedron.svg"/>
          <p:cNvPicPr>
            <a:picLocks noChangeAspect="1" noChangeArrowheads="1"/>
          </p:cNvPicPr>
          <p:nvPr/>
        </p:nvPicPr>
        <p:blipFill>
          <a:blip r:embed="rId10" r:link="rId11" cstate="print"/>
          <a:srcRect/>
          <a:stretch>
            <a:fillRect/>
          </a:stretch>
        </p:blipFill>
        <p:spPr bwMode="auto">
          <a:xfrm>
            <a:off x="683568" y="3068960"/>
            <a:ext cx="476250" cy="447675"/>
          </a:xfrm>
          <a:prstGeom prst="rect">
            <a:avLst/>
          </a:prstGeom>
          <a:noFill/>
        </p:spPr>
      </p:pic>
      <p:pic>
        <p:nvPicPr>
          <p:cNvPr id="52233" name="Picture 9" descr="Hexahedron.svg"/>
          <p:cNvPicPr>
            <a:picLocks noChangeAspect="1" noChangeArrowheads="1"/>
          </p:cNvPicPr>
          <p:nvPr/>
        </p:nvPicPr>
        <p:blipFill>
          <a:blip r:embed="rId12" r:link="rId13" cstate="print"/>
          <a:srcRect/>
          <a:stretch>
            <a:fillRect/>
          </a:stretch>
        </p:blipFill>
        <p:spPr bwMode="auto">
          <a:xfrm>
            <a:off x="683568" y="3789040"/>
            <a:ext cx="476250" cy="533400"/>
          </a:xfrm>
          <a:prstGeom prst="rect">
            <a:avLst/>
          </a:prstGeom>
          <a:noFill/>
        </p:spPr>
      </p:pic>
      <p:pic>
        <p:nvPicPr>
          <p:cNvPr id="52232" name="Picture 8" descr="Octahedron.svg"/>
          <p:cNvPicPr>
            <a:picLocks noChangeAspect="1" noChangeArrowheads="1"/>
          </p:cNvPicPr>
          <p:nvPr/>
        </p:nvPicPr>
        <p:blipFill>
          <a:blip r:embed="rId14" r:link="rId15" cstate="print"/>
          <a:srcRect/>
          <a:stretch>
            <a:fillRect/>
          </a:stretch>
        </p:blipFill>
        <p:spPr bwMode="auto">
          <a:xfrm>
            <a:off x="683568" y="4509120"/>
            <a:ext cx="476250" cy="476250"/>
          </a:xfrm>
          <a:prstGeom prst="rect">
            <a:avLst/>
          </a:prstGeom>
          <a:noFill/>
        </p:spPr>
      </p:pic>
      <p:pic>
        <p:nvPicPr>
          <p:cNvPr id="52231" name="Picture 7" descr="POV-Ray-Dodecahedron.svg"/>
          <p:cNvPicPr>
            <a:picLocks noChangeAspect="1" noChangeArrowheads="1"/>
          </p:cNvPicPr>
          <p:nvPr/>
        </p:nvPicPr>
        <p:blipFill>
          <a:blip r:embed="rId16" r:link="rId17" cstate="print"/>
          <a:srcRect/>
          <a:stretch>
            <a:fillRect/>
          </a:stretch>
        </p:blipFill>
        <p:spPr bwMode="auto">
          <a:xfrm>
            <a:off x="611560" y="5301208"/>
            <a:ext cx="476250" cy="476250"/>
          </a:xfrm>
          <a:prstGeom prst="rect">
            <a:avLst/>
          </a:prstGeom>
          <a:noFill/>
        </p:spPr>
      </p:pic>
      <p:pic>
        <p:nvPicPr>
          <p:cNvPr id="52230" name="Picture 6" descr="Icosahedron.svg"/>
          <p:cNvPicPr>
            <a:picLocks noChangeAspect="1" noChangeArrowheads="1"/>
          </p:cNvPicPr>
          <p:nvPr/>
        </p:nvPicPr>
        <p:blipFill>
          <a:blip r:embed="rId18" r:link="rId19" cstate="print"/>
          <a:srcRect/>
          <a:stretch>
            <a:fillRect/>
          </a:stretch>
        </p:blipFill>
        <p:spPr bwMode="auto">
          <a:xfrm>
            <a:off x="683568" y="5949280"/>
            <a:ext cx="476250" cy="457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000"/>
                            </p:stCondLst>
                            <p:childTnLst>
                              <p:par>
                                <p:cTn id="2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00"/>
                            </p:stCondLst>
                            <p:childTnLst>
                              <p:par>
                                <p:cTn id="2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Grp="1" noChangeArrowheads="1" noChangeShapeType="1" noTextEdit="1"/>
          </p:cNvSpPr>
          <p:nvPr>
            <p:ph type="title"/>
          </p:nvPr>
        </p:nvSpPr>
        <p:spPr bwMode="auto"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ru-RU" sz="3600" b="1" kern="10" dirty="0"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Правильные многогранники</a:t>
            </a:r>
          </a:p>
          <a:p>
            <a:pPr algn="ctr"/>
            <a:r>
              <a:rPr lang="ru-RU" sz="3600" b="1" kern="10" dirty="0"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в природе и </a:t>
            </a:r>
            <a:r>
              <a:rPr lang="ru-RU" sz="3600" b="1" kern="10" dirty="0" smtClean="0"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искусстве.</a:t>
            </a:r>
            <a:endParaRPr lang="ru-RU" sz="3600" b="1" kern="10" dirty="0">
              <a:ln w="9525">
                <a:solidFill>
                  <a:schemeClr val="accent2"/>
                </a:solidFill>
                <a:round/>
                <a:headEnd/>
                <a:tailEnd/>
              </a:ln>
              <a:solidFill>
                <a:schemeClr val="accent4">
                  <a:lumMod val="60000"/>
                  <a:lumOff val="4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2564904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Кристаллы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15816" y="3573016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Вирусы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39952" y="2708920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Архитектура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48064" y="4293096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Живопись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1560" y="4725144"/>
            <a:ext cx="352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Пчелиные соты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20272" y="3356992"/>
            <a:ext cx="1782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Оригами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 flipH="1">
            <a:off x="1763688" y="1484784"/>
            <a:ext cx="792088" cy="10081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3275856" y="1484784"/>
            <a:ext cx="360040" cy="20162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2339752" y="1772816"/>
            <a:ext cx="432048" cy="27363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>
            <a:off x="5076056" y="1556792"/>
            <a:ext cx="576064" cy="11521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7452320" y="1484784"/>
            <a:ext cx="576064" cy="1800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H="1">
            <a:off x="6588224" y="1628800"/>
            <a:ext cx="288032" cy="26642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9" name="Рисунок 28" descr="Рисунок4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3212976"/>
            <a:ext cx="1146367" cy="1296144"/>
          </a:xfrm>
          <a:prstGeom prst="rect">
            <a:avLst/>
          </a:prstGeom>
        </p:spPr>
      </p:pic>
      <p:pic>
        <p:nvPicPr>
          <p:cNvPr id="30" name="Рисунок 29" descr="Рисунок4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19672" y="5301208"/>
            <a:ext cx="1038578" cy="1171339"/>
          </a:xfrm>
          <a:prstGeom prst="rect">
            <a:avLst/>
          </a:prstGeom>
        </p:spPr>
      </p:pic>
      <p:pic>
        <p:nvPicPr>
          <p:cNvPr id="31" name="Рисунок 30" descr="Рисунок4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79912" y="4869160"/>
            <a:ext cx="1526877" cy="1600339"/>
          </a:xfrm>
          <a:prstGeom prst="rect">
            <a:avLst/>
          </a:prstGeom>
        </p:spPr>
      </p:pic>
      <p:pic>
        <p:nvPicPr>
          <p:cNvPr id="32" name="Рисунок 31" descr="Рисунок4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56176" y="4869160"/>
            <a:ext cx="1110924" cy="1370139"/>
          </a:xfrm>
          <a:prstGeom prst="rect">
            <a:avLst/>
          </a:prstGeom>
        </p:spPr>
      </p:pic>
      <p:pic>
        <p:nvPicPr>
          <p:cNvPr id="33" name="Рисунок 32" descr="Рисунок4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524328" y="3933056"/>
            <a:ext cx="1142456" cy="11572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ea typeface="+mn-ea"/>
                <a:cs typeface="+mn-cs"/>
              </a:rPr>
              <a:t>Правильный Тетраэдр</a:t>
            </a: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1556792"/>
            <a:ext cx="4286280" cy="4905396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34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Выделяют:</a:t>
            </a:r>
          </a:p>
          <a:p>
            <a:pPr lvl="0">
              <a:buClr>
                <a:schemeClr val="accent6">
                  <a:lumMod val="75000"/>
                </a:schemeClr>
              </a:buClr>
            </a:pPr>
            <a:r>
              <a:rPr lang="ru-RU" sz="3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 tooltip="Равногранный тетраэдр"/>
              </a:rPr>
              <a:t>равногранный</a:t>
            </a:r>
            <a:r>
              <a:rPr lang="ru-RU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 tooltip="Равногранный тетраэдр"/>
              </a:rPr>
              <a:t> тетраэдр</a:t>
            </a:r>
            <a:r>
              <a:rPr lang="ru-RU" sz="34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у которого все грани - равные между собой треугольники; </a:t>
            </a:r>
          </a:p>
          <a:p>
            <a:pPr lvl="0">
              <a:buClr>
                <a:schemeClr val="accent6">
                  <a:lumMod val="75000"/>
                </a:schemeClr>
              </a:buClr>
            </a:pPr>
            <a:r>
              <a:rPr lang="ru-RU" sz="3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tooltip="Ортоцентрический тетраэдр"/>
              </a:rPr>
              <a:t>ортоцентрический</a:t>
            </a:r>
            <a:r>
              <a:rPr lang="ru-RU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tooltip="Ортоцентрический тетраэдр"/>
              </a:rPr>
              <a:t> тетраэдр</a:t>
            </a:r>
            <a:r>
              <a:rPr lang="ru-RU" sz="34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у которого все высоты, опущенные из вершин на противоположные грани, пересекаются в одной точке; </a:t>
            </a:r>
          </a:p>
          <a:p>
            <a:pPr lvl="0">
              <a:buClr>
                <a:schemeClr val="accent6">
                  <a:lumMod val="75000"/>
                </a:schemeClr>
              </a:buClr>
            </a:pPr>
            <a:r>
              <a:rPr lang="ru-RU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 tooltip="Прямоугольный тетраэдр (страница отсутствует)"/>
              </a:rPr>
              <a:t>прямоугольный тетраэдр</a:t>
            </a:r>
            <a:r>
              <a:rPr lang="ru-RU" sz="34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у которого все ребра, прилежащие к одной из вершин, перпендикулярны между собой; </a:t>
            </a:r>
          </a:p>
          <a:p>
            <a:pPr lvl="0">
              <a:buClr>
                <a:schemeClr val="accent6">
                  <a:lumMod val="75000"/>
                </a:schemeClr>
              </a:buClr>
            </a:pPr>
            <a:r>
              <a:rPr lang="ru-RU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 tooltip="Правильный тетраэдр"/>
              </a:rPr>
              <a:t>правильный тетраэдр</a:t>
            </a:r>
            <a:r>
              <a:rPr lang="ru-RU" sz="34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у которого все грани - равносторонние треугольники; </a:t>
            </a:r>
          </a:p>
          <a:p>
            <a:pPr lvl="0">
              <a:buClr>
                <a:schemeClr val="accent6">
                  <a:lumMod val="75000"/>
                </a:schemeClr>
              </a:buClr>
            </a:pPr>
            <a:r>
              <a:rPr lang="ru-RU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6" tooltip="Каркасный тетраэдр"/>
              </a:rPr>
              <a:t>каркасный тетраэдр</a:t>
            </a:r>
            <a:r>
              <a:rPr lang="ru-RU" sz="34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для которого существует сфера, касающаяся всех его ребер; </a:t>
            </a:r>
          </a:p>
          <a:p>
            <a:pPr lvl="0">
              <a:buClr>
                <a:schemeClr val="accent6">
                  <a:lumMod val="75000"/>
                </a:schemeClr>
              </a:buClr>
            </a:pPr>
            <a:r>
              <a:rPr lang="ru-RU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7" tooltip="Соразмерный тетраэдр"/>
              </a:rPr>
              <a:t>соразмерный тетраэдр</a:t>
            </a:r>
            <a:r>
              <a:rPr lang="ru-RU" sz="34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все </a:t>
            </a:r>
            <a:r>
              <a:rPr lang="ru-RU" sz="3400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бивысоты</a:t>
            </a:r>
            <a:r>
              <a:rPr lang="ru-RU" sz="34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которого равны; </a:t>
            </a:r>
          </a:p>
          <a:p>
            <a:pPr lvl="0">
              <a:buClr>
                <a:schemeClr val="accent6">
                  <a:lumMod val="75000"/>
                </a:schemeClr>
              </a:buClr>
            </a:pPr>
            <a:r>
              <a:rPr lang="ru-RU" sz="3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8" tooltip="Инцентрический тетраэдр"/>
              </a:rPr>
              <a:t>инцентрический</a:t>
            </a:r>
            <a:r>
              <a:rPr lang="ru-RU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8" tooltip="Инцентрический тетраэдр"/>
              </a:rPr>
              <a:t> тетраэдр</a:t>
            </a:r>
            <a:r>
              <a:rPr lang="ru-RU" sz="34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у которого отрезки, соединяющие вершины тетраэдра с центрами окружностей, вписанных в противоположные грани, пересекаются в одной точке. </a:t>
            </a:r>
          </a:p>
          <a:p>
            <a:endParaRPr lang="ru-RU" dirty="0"/>
          </a:p>
        </p:txBody>
      </p:sp>
      <p:pic>
        <p:nvPicPr>
          <p:cNvPr id="65538" name="Picture 2" descr="Тетраэдр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25175" y="1714488"/>
            <a:ext cx="3776458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82292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FF66"/>
                </a:solidFill>
                <a:latin typeface="Comic Sans MS" pitchFamily="66" charset="0"/>
              </a:rPr>
              <a:t>Тетраэдр в искусстве и архитектуре</a:t>
            </a:r>
            <a:endParaRPr lang="ru-RU" sz="3600" b="1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827240"/>
          </a:xfrm>
        </p:spPr>
        <p:txBody>
          <a:bodyPr/>
          <a:lstStyle/>
          <a:p>
            <a:pPr algn="ctr">
              <a:buNone/>
            </a:pP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Великая пирамида в Гизе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.</a:t>
            </a:r>
          </a:p>
          <a:p>
            <a:pPr algn="ctr">
              <a:buNone/>
            </a:pP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Эта грандиозная Египетская пирамида является древнейшим из Семи чудес древности. Кроме того, это единственное из чудес, сохранившееся до наших дней. Во времена своего создания Великая пирамида была самым высоким сооружением в мире. И удерживала она этот рекорд, по всей видимости, почти 4000 лет.</a:t>
            </a:r>
          </a:p>
          <a:p>
            <a:endParaRPr lang="ru-RU" dirty="0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3717032"/>
            <a:ext cx="6120680" cy="26838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-214338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ea typeface="+mn-ea"/>
                <a:cs typeface="+mn-cs"/>
              </a:rPr>
              <a:t>Куб</a:t>
            </a: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51520" y="1761938"/>
            <a:ext cx="5715040" cy="509606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4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Свойства куба</a:t>
            </a:r>
          </a:p>
          <a:p>
            <a:pPr lvl="0">
              <a:buClr>
                <a:schemeClr val="accent6">
                  <a:lumMod val="75000"/>
                </a:schemeClr>
              </a:buClr>
            </a:pPr>
            <a:r>
              <a:rPr lang="ru-RU" sz="14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Четыре сечения куба являются правильными шестиугольниками — эти сечения проходят через центр куба перпендикулярно четырём его главным диагоналям. </a:t>
            </a:r>
          </a:p>
          <a:p>
            <a:pPr lvl="0">
              <a:buClr>
                <a:schemeClr val="accent6">
                  <a:lumMod val="75000"/>
                </a:schemeClr>
              </a:buClr>
            </a:pPr>
            <a:r>
              <a:rPr lang="ru-RU" sz="14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куб можно вписать 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 tooltip="Тетраэдр"/>
              </a:rPr>
              <a:t>тетраэдр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двумя способами. В обоих случаях четыре вершины тетраэдра будут совмещены с четырьмя вершинами куба и все шесть рёбер тетраэдра будут принадлежать граням куба. В первом случае все вершины тетраэдра принадлежат граням трехгранного угла, вершина которого совпадает с одной из вершин куба. Во втором случае попарно скрещивающиеся ребра тетраэдра принадлежат попарно противолежащим граням куба. Такой 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 tooltip="Тетраэдр"/>
              </a:rPr>
              <a:t>тетраэдр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является правильным. </a:t>
            </a:r>
          </a:p>
          <a:p>
            <a:pPr lvl="0">
              <a:buClr>
                <a:schemeClr val="accent6">
                  <a:lumMod val="75000"/>
                </a:schemeClr>
              </a:buClr>
            </a:pPr>
            <a:r>
              <a:rPr lang="ru-RU" sz="14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куб можно вписать 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tooltip="Октаэдр"/>
              </a:rPr>
              <a:t>октаэдр</a:t>
            </a:r>
            <a:r>
              <a:rPr lang="ru-RU" sz="14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притом все шесть вершин октаэдра будут совмещены с центрами шести граней куба. </a:t>
            </a:r>
          </a:p>
          <a:p>
            <a:pPr lvl="0">
              <a:buClr>
                <a:schemeClr val="accent6">
                  <a:lumMod val="75000"/>
                </a:schemeClr>
              </a:buClr>
            </a:pPr>
            <a:r>
              <a:rPr lang="ru-RU" sz="14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Куб можно вписать в 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tooltip="Октаэдр"/>
              </a:rPr>
              <a:t>октаэдр</a:t>
            </a:r>
            <a:r>
              <a:rPr lang="ru-RU" sz="14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притом все восемь вершин куба будут расположены в центрах восьми граней октаэдра. </a:t>
            </a:r>
          </a:p>
          <a:p>
            <a:pPr lvl="0">
              <a:buClr>
                <a:schemeClr val="accent6">
                  <a:lumMod val="75000"/>
                </a:schemeClr>
              </a:buClr>
            </a:pPr>
            <a:r>
              <a:rPr lang="ru-RU" sz="14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куб можно вписать 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 tooltip="Икосаэдр"/>
              </a:rPr>
              <a:t>икосаэдр</a:t>
            </a:r>
            <a:r>
              <a:rPr lang="ru-RU" sz="14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при этом шесть взаимно параллельных рёбер икосаэдра будут расположены соответственно на шести гранях куба, остальные 24 ребра — внутри куба. Все двенадцать вершин икосаэдра будут лежать на шести гранях куба. </a:t>
            </a:r>
          </a:p>
          <a:p>
            <a:endParaRPr lang="ru-RU" sz="1400" dirty="0"/>
          </a:p>
        </p:txBody>
      </p:sp>
      <p:pic>
        <p:nvPicPr>
          <p:cNvPr id="66562" name="Picture 2" descr="Hexahedro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74" y="1785926"/>
            <a:ext cx="2694966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008112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Александрийский маяк</a:t>
            </a:r>
            <a:r>
              <a:rPr lang="ru-RU" sz="4000" dirty="0" smtClean="0">
                <a:solidFill>
                  <a:srgbClr val="FFFF66"/>
                </a:solidFill>
                <a:latin typeface="Comic Sans MS" pitchFamily="66" charset="0"/>
              </a:rPr>
              <a:t>.</a:t>
            </a:r>
            <a:br>
              <a:rPr lang="ru-RU" sz="4000" dirty="0" smtClean="0">
                <a:solidFill>
                  <a:srgbClr val="FFFF66"/>
                </a:solidFill>
                <a:latin typeface="Comic Sans MS" pitchFamily="66" charset="0"/>
              </a:rPr>
            </a:br>
            <a:endParaRPr lang="ru-RU" sz="4000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68322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Маяк был построен на маленьком острове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Фарос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в Средиземном море, около берегов Александрии. Этот оживленный порт основал Александр Великий во время посещения Египта. Сооружение назвали по имени острова. На его строительство, должно быть, ушло 20 лет, а завершен он был около 280 г. до н.э., во времена правления Птолемея II, царя Египта.</a:t>
            </a:r>
            <a:endParaRPr lang="ru-RU" sz="20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4" name="Рисунок 3" descr="Рисунок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1760" y="3645024"/>
            <a:ext cx="4608512" cy="30723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379</TotalTime>
  <Words>1074</Words>
  <Application>Microsoft Office PowerPoint</Application>
  <PresentationFormat>Экран (4:3)</PresentationFormat>
  <Paragraphs>232</Paragraphs>
  <Slides>30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Модульная</vt:lpstr>
      <vt:lpstr>Средняя Общеобразовательная школа  при Посольстве России в Гвинее   </vt:lpstr>
      <vt:lpstr>Информация о работе:</vt:lpstr>
      <vt:lpstr>  Многогранником   называется  тело, граница которого является объединением конечного числа многоугольников.   Многогранники имеют красивые формы, например, правильные, полуправильные и звездчатые многогранники.   Многогранник называется правильным, если:  ● он выпуклый   ● все его грани являются равными правильными многоугольниками  ● в каждой его вершине сходится одинаковое число рёбер </vt:lpstr>
      <vt:lpstr>Виды правильных  многогранников:</vt:lpstr>
      <vt:lpstr>Правильные многогранники в природе и искусстве.</vt:lpstr>
      <vt:lpstr>Правильный Тетраэдр</vt:lpstr>
      <vt:lpstr>Тетраэдр в искусстве и архитектуре</vt:lpstr>
      <vt:lpstr>Куб</vt:lpstr>
      <vt:lpstr>Александрийский маяк. </vt:lpstr>
      <vt:lpstr>Октаэдр</vt:lpstr>
      <vt:lpstr>Три башни </vt:lpstr>
      <vt:lpstr>Додекаэдр</vt:lpstr>
      <vt:lpstr>Презентация PowerPoint</vt:lpstr>
      <vt:lpstr>Икосаэдр</vt:lpstr>
      <vt:lpstr>Многогранники в биологии</vt:lpstr>
      <vt:lpstr>Полуправильные многогранники (тела Архимеда)</vt:lpstr>
      <vt:lpstr>                  </vt:lpstr>
      <vt:lpstr>Звёздчатые многогранники (тела Кеплера – Пуансо) </vt:lpstr>
      <vt:lpstr>Презентация PowerPoint</vt:lpstr>
      <vt:lpstr>Презентация PowerPoint</vt:lpstr>
      <vt:lpstr>  Звездчатый икосаэдр</vt:lpstr>
      <vt:lpstr>Презентация PowerPoint</vt:lpstr>
      <vt:lpstr>Презентация PowerPoint</vt:lpstr>
      <vt:lpstr>МНОГОГРАННИКИ ИЗ ЛЕНТЫ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Образовательное Учреждение  Средняя Образовательная школа № 47</dc:title>
  <dc:creator>guineecole</dc:creator>
  <cp:lastModifiedBy>Для всех</cp:lastModifiedBy>
  <cp:revision>47</cp:revision>
  <dcterms:modified xsi:type="dcterms:W3CDTF">2014-03-11T12:51:50Z</dcterms:modified>
</cp:coreProperties>
</file>