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24" r:id="rId2"/>
    <p:sldId id="325" r:id="rId3"/>
    <p:sldId id="379" r:id="rId4"/>
    <p:sldId id="349" r:id="rId5"/>
    <p:sldId id="342" r:id="rId6"/>
    <p:sldId id="328" r:id="rId7"/>
    <p:sldId id="340" r:id="rId8"/>
    <p:sldId id="367" r:id="rId9"/>
    <p:sldId id="330" r:id="rId10"/>
    <p:sldId id="331" r:id="rId11"/>
    <p:sldId id="378" r:id="rId12"/>
    <p:sldId id="332" r:id="rId13"/>
    <p:sldId id="333" r:id="rId14"/>
    <p:sldId id="334" r:id="rId15"/>
    <p:sldId id="335" r:id="rId16"/>
    <p:sldId id="336" r:id="rId17"/>
    <p:sldId id="369" r:id="rId18"/>
    <p:sldId id="337" r:id="rId19"/>
    <p:sldId id="370" r:id="rId20"/>
    <p:sldId id="374" r:id="rId21"/>
    <p:sldId id="326" r:id="rId22"/>
    <p:sldId id="339" r:id="rId23"/>
    <p:sldId id="346" r:id="rId24"/>
    <p:sldId id="352" r:id="rId25"/>
    <p:sldId id="375" r:id="rId26"/>
    <p:sldId id="347" r:id="rId27"/>
    <p:sldId id="368" r:id="rId28"/>
    <p:sldId id="376" r:id="rId29"/>
    <p:sldId id="377" r:id="rId30"/>
    <p:sldId id="361" r:id="rId31"/>
    <p:sldId id="362" r:id="rId32"/>
    <p:sldId id="360" r:id="rId33"/>
    <p:sldId id="363" r:id="rId34"/>
    <p:sldId id="364" r:id="rId35"/>
    <p:sldId id="359" r:id="rId36"/>
    <p:sldId id="365" r:id="rId37"/>
    <p:sldId id="366" r:id="rId38"/>
    <p:sldId id="380" r:id="rId39"/>
    <p:sldId id="381" r:id="rId40"/>
    <p:sldId id="344" r:id="rId41"/>
    <p:sldId id="343" r:id="rId42"/>
    <p:sldId id="372" r:id="rId43"/>
    <p:sldId id="373" r:id="rId4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990000"/>
    <a:srgbClr val="990099"/>
    <a:srgbClr val="6699FF"/>
    <a:srgbClr val="5CB090"/>
    <a:srgbClr val="8AF68A"/>
    <a:srgbClr val="808000"/>
    <a:srgbClr val="009900"/>
    <a:srgbClr val="FFFF66"/>
    <a:srgbClr val="99FF66"/>
    <a:srgbClr val="00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C5A86C-78F4-4ACD-82F6-96C5534D59AB}" type="datetimeFigureOut">
              <a:rPr lang="ru-RU" smtClean="0"/>
              <a:pPr/>
              <a:t>11.03.2014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196D0E-9402-4747-B3CE-5E89A74CA4CA}" type="slidenum">
              <a:rPr lang="ru-RU" smtClean="0"/>
              <a:pPr/>
              <a:t>‹#›</a:t>
            </a:fld>
            <a:endParaRPr lang="ru-RU"/>
          </a:p>
        </p:txBody>
      </p:sp>
    </p:spTree>
    <p:extLst>
      <p:ext uri="{BB962C8B-B14F-4D97-AF65-F5344CB8AC3E}">
        <p14:creationId xmlns="" xmlns:p14="http://schemas.microsoft.com/office/powerpoint/2010/main" val="512696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Образ слайда 1"/>
          <p:cNvSpPr>
            <a:spLocks noGrp="1" noRot="1" noChangeAspect="1" noTextEdit="1"/>
          </p:cNvSpPr>
          <p:nvPr>
            <p:ph type="sldImg"/>
          </p:nvPr>
        </p:nvSpPr>
        <p:spPr bwMode="auto">
          <a:noFill/>
          <a:ln>
            <a:solidFill>
              <a:srgbClr val="000000"/>
            </a:solidFill>
            <a:miter lim="800000"/>
            <a:headEnd/>
            <a:tailEnd/>
          </a:ln>
        </p:spPr>
      </p:sp>
      <p:sp>
        <p:nvSpPr>
          <p:cNvPr id="2457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2458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C06B5F-4CF9-42C5-A25D-CE999A1A6268}" type="slidenum">
              <a:rPr lang="ru-RU" smtClean="0"/>
              <a:pPr/>
              <a:t>4</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Образ слайда 1"/>
          <p:cNvSpPr>
            <a:spLocks noGrp="1" noRot="1" noChangeAspect="1" noTextEdit="1"/>
          </p:cNvSpPr>
          <p:nvPr>
            <p:ph type="sldImg"/>
          </p:nvPr>
        </p:nvSpPr>
        <p:spPr bwMode="auto">
          <a:noFill/>
          <a:ln>
            <a:solidFill>
              <a:srgbClr val="000000"/>
            </a:solidFill>
            <a:miter lim="800000"/>
            <a:headEnd/>
            <a:tailEnd/>
          </a:ln>
        </p:spPr>
      </p:sp>
      <p:sp>
        <p:nvSpPr>
          <p:cNvPr id="3072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3072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9CC00AB-F5C1-42EF-AC99-70283B393683}" type="slidenum">
              <a:rPr lang="ru-RU" smtClean="0"/>
              <a:pPr/>
              <a:t>5</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Образ слайда 1"/>
          <p:cNvSpPr>
            <a:spLocks noGrp="1" noRot="1" noChangeAspect="1" noTextEdit="1"/>
          </p:cNvSpPr>
          <p:nvPr>
            <p:ph type="sldImg"/>
          </p:nvPr>
        </p:nvSpPr>
        <p:spPr bwMode="auto">
          <a:noFill/>
          <a:ln>
            <a:solidFill>
              <a:srgbClr val="000000"/>
            </a:solidFill>
            <a:miter lim="800000"/>
            <a:headEnd/>
            <a:tailEnd/>
          </a:ln>
        </p:spPr>
      </p:sp>
      <p:sp>
        <p:nvSpPr>
          <p:cNvPr id="2969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2970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F1B1985-FA9B-4296-8802-F1D06DF94B4D}" type="slidenum">
              <a:rPr lang="ru-RU" smtClean="0"/>
              <a:pPr/>
              <a:t>7</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6196D0E-9402-4747-B3CE-5E89A74CA4CA}" type="slidenum">
              <a:rPr lang="ru-RU" smtClean="0"/>
              <a:pPr/>
              <a:t>9</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Образ слайда 1"/>
          <p:cNvSpPr>
            <a:spLocks noGrp="1" noRot="1" noChangeAspect="1" noTextEdit="1"/>
          </p:cNvSpPr>
          <p:nvPr>
            <p:ph type="sldImg"/>
          </p:nvPr>
        </p:nvSpPr>
        <p:spPr bwMode="auto">
          <a:noFill/>
          <a:ln>
            <a:solidFill>
              <a:srgbClr val="000000"/>
            </a:solidFill>
            <a:miter lim="800000"/>
            <a:headEnd/>
            <a:tailEnd/>
          </a:ln>
        </p:spPr>
      </p:sp>
      <p:sp>
        <p:nvSpPr>
          <p:cNvPr id="27651"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27652"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B9FF28D-4B34-4A06-919F-A31B84D42060}" type="slidenum">
              <a:rPr lang="ru-RU" smtClean="0"/>
              <a:pPr/>
              <a:t>12</a:t>
            </a:fld>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раз слайда 1"/>
          <p:cNvSpPr>
            <a:spLocks noGrp="1" noRot="1" noChangeAspect="1" noTextEdit="1"/>
          </p:cNvSpPr>
          <p:nvPr>
            <p:ph type="sldImg"/>
          </p:nvPr>
        </p:nvSpPr>
        <p:spPr bwMode="auto">
          <a:noFill/>
          <a:ln>
            <a:solidFill>
              <a:srgbClr val="000000"/>
            </a:solidFill>
            <a:miter lim="800000"/>
            <a:headEnd/>
            <a:tailEnd/>
          </a:ln>
        </p:spPr>
      </p:sp>
      <p:sp>
        <p:nvSpPr>
          <p:cNvPr id="2560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dirty="0" smtClean="0"/>
          </a:p>
        </p:txBody>
      </p:sp>
      <p:sp>
        <p:nvSpPr>
          <p:cNvPr id="2560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8B894A-B5D2-43BB-BFF8-C24408416179}" type="slidenum">
              <a:rPr lang="ru-RU" smtClean="0"/>
              <a:pPr/>
              <a:t>21</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noFill/>
          <a:ln>
            <a:solidFill>
              <a:srgbClr val="000000"/>
            </a:solidFill>
            <a:miter lim="800000"/>
            <a:headEnd/>
            <a:tailEnd/>
          </a:ln>
        </p:spPr>
      </p:sp>
      <p:sp>
        <p:nvSpPr>
          <p:cNvPr id="28675"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2867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E67C97-0413-4824-9CF8-2ED9637CB28D}" type="slidenum">
              <a:rPr lang="ru-RU" smtClean="0"/>
              <a:pPr/>
              <a:t>22</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14B72A6A-0F63-4C0C-99B5-CF1963DFA646}" type="datetimeFigureOut">
              <a:rPr lang="ru-RU"/>
              <a:pPr>
                <a:defRPr/>
              </a:pPr>
              <a:t>11.03.2014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45A62F8-F975-4070-89CE-B16A342EBCED}" type="slidenum">
              <a:rPr lang="ru-RU"/>
              <a:pPr>
                <a:defRPr/>
              </a:pPr>
              <a:t>‹#›</a:t>
            </a:fld>
            <a:endParaRPr lang="ru-RU"/>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0FA3361-9F9D-458A-9067-47FBC90AF5C8}" type="datetimeFigureOut">
              <a:rPr lang="ru-RU"/>
              <a:pPr>
                <a:defRPr/>
              </a:pPr>
              <a:t>11.03.2014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0553FD0-5E54-437C-BDBA-738F82F33B7B}" type="slidenum">
              <a:rPr lang="ru-RU"/>
              <a:pPr>
                <a:defRPr/>
              </a:pPr>
              <a:t>‹#›</a:t>
            </a:fld>
            <a:endParaRPr lang="ru-RU"/>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E49EB66-8F1D-4A4B-BBAE-88B86DA7F833}" type="datetimeFigureOut">
              <a:rPr lang="ru-RU"/>
              <a:pPr>
                <a:defRPr/>
              </a:pPr>
              <a:t>11.03.2014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84DE820-A29E-40AC-B43E-5D7FD54E9C81}" type="slidenum">
              <a:rPr lang="ru-RU"/>
              <a:pPr>
                <a:defRPr/>
              </a:pPr>
              <a:t>‹#›</a:t>
            </a:fld>
            <a:endParaRPr lang="ru-RU"/>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A45223B-E96F-4941-92CC-85D8416B0B15}" type="datetimeFigureOut">
              <a:rPr lang="ru-RU"/>
              <a:pPr>
                <a:defRPr/>
              </a:pPr>
              <a:t>11.03.2014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335DEC8-91D1-4608-8698-AACC641AFA1C}" type="slidenum">
              <a:rPr lang="ru-RU"/>
              <a:pPr>
                <a:defRPr/>
              </a:pPr>
              <a:t>‹#›</a:t>
            </a:fld>
            <a:endParaRPr lang="ru-RU"/>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F0CB769-7DF6-42D0-BA7B-3BB32F3D8C01}" type="datetimeFigureOut">
              <a:rPr lang="ru-RU"/>
              <a:pPr>
                <a:defRPr/>
              </a:pPr>
              <a:t>11.03.2014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57AD904-3264-42C5-A0EE-2FA7A7E11B41}" type="slidenum">
              <a:rPr lang="ru-RU"/>
              <a:pPr>
                <a:defRPr/>
              </a:pPr>
              <a:t>‹#›</a:t>
            </a:fld>
            <a:endParaRPr lang="ru-RU"/>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34698E22-052B-448A-9359-89E0EAB1F2CB}" type="datetimeFigureOut">
              <a:rPr lang="ru-RU"/>
              <a:pPr>
                <a:defRPr/>
              </a:pPr>
              <a:t>11.03.2014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C30EC8F-438F-4ED2-8944-BC56FFC4DB68}" type="slidenum">
              <a:rPr lang="ru-RU"/>
              <a:pPr>
                <a:defRPr/>
              </a:pPr>
              <a:t>‹#›</a:t>
            </a:fld>
            <a:endParaRPr lang="ru-RU"/>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2831DDEA-EBFB-4893-BC68-3D4041F7E56B}" type="datetimeFigureOut">
              <a:rPr lang="ru-RU"/>
              <a:pPr>
                <a:defRPr/>
              </a:pPr>
              <a:t>11.03.2014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80636F30-5DB6-433C-917D-2B47B0A07E4F}" type="slidenum">
              <a:rPr lang="ru-RU"/>
              <a:pPr>
                <a:defRPr/>
              </a:pPr>
              <a:t>‹#›</a:t>
            </a:fld>
            <a:endParaRPr lang="ru-RU"/>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8FB8488-B5B8-443D-8230-9655C8CBED3B}" type="datetimeFigureOut">
              <a:rPr lang="ru-RU"/>
              <a:pPr>
                <a:defRPr/>
              </a:pPr>
              <a:t>11.03.2014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6955D114-22B9-4911-8ED9-46F9C54D4D25}" type="slidenum">
              <a:rPr lang="ru-RU"/>
              <a:pPr>
                <a:defRPr/>
              </a:pPr>
              <a:t>‹#›</a:t>
            </a:fld>
            <a:endParaRPr lang="ru-RU"/>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CA9EE0D-1767-4087-BD84-1D44DC013FFF}" type="datetimeFigureOut">
              <a:rPr lang="ru-RU"/>
              <a:pPr>
                <a:defRPr/>
              </a:pPr>
              <a:t>11.03.2014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531F2DD-CFCF-4058-9E86-A6E0F7C89CC1}" type="slidenum">
              <a:rPr lang="ru-RU"/>
              <a:pPr>
                <a:defRPr/>
              </a:pPr>
              <a:t>‹#›</a:t>
            </a:fld>
            <a:endParaRPr lang="ru-RU"/>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A5CE8CC-F358-4E2E-98C5-675F0A7A5F0A}" type="datetimeFigureOut">
              <a:rPr lang="ru-RU"/>
              <a:pPr>
                <a:defRPr/>
              </a:pPr>
              <a:t>11.03.2014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88BCE11-96F5-48C6-9B16-9473A8BDA68A}" type="slidenum">
              <a:rPr lang="ru-RU"/>
              <a:pPr>
                <a:defRPr/>
              </a:pPr>
              <a:t>‹#›</a:t>
            </a:fld>
            <a:endParaRPr lang="ru-RU"/>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50CA419-3F67-43FC-ABCA-58A668AE2F67}" type="datetimeFigureOut">
              <a:rPr lang="ru-RU"/>
              <a:pPr>
                <a:defRPr/>
              </a:pPr>
              <a:t>11.03.2014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5BCCABF-28BB-44A5-8160-92A61C3A5BEE}" type="slidenum">
              <a:rPr lang="ru-RU"/>
              <a:pPr>
                <a:defRPr/>
              </a:pPr>
              <a:t>‹#›</a:t>
            </a:fld>
            <a:endParaRPr lang="ru-RU"/>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473694F2-75A9-45B9-9234-D31EDD7CE525}" type="datetimeFigureOut">
              <a:rPr lang="ru-RU"/>
              <a:pPr>
                <a:defRPr/>
              </a:pPr>
              <a:t>11.03.2014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4ACC19-05A1-4DDB-B655-1DEFE5AF449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spd="med">
    <p:wipe dir="r"/>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rembr.ru/"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WordArt 4"/>
          <p:cNvSpPr>
            <a:spLocks noChangeArrowheads="1" noChangeShapeType="1" noTextEdit="1"/>
          </p:cNvSpPr>
          <p:nvPr/>
        </p:nvSpPr>
        <p:spPr bwMode="auto">
          <a:xfrm>
            <a:off x="381000" y="1752600"/>
            <a:ext cx="8458200" cy="2743200"/>
          </a:xfrm>
          <a:prstGeom prst="rect">
            <a:avLst/>
          </a:prstGeom>
        </p:spPr>
        <p:txBody>
          <a:bodyPr wrap="none" fromWordArt="1">
            <a:prstTxWarp prst="textDoubleWave1">
              <a:avLst>
                <a:gd name="adj1" fmla="val 6500"/>
                <a:gd name="adj2" fmla="val -644"/>
              </a:avLst>
            </a:prstTxWarp>
          </a:bodyPr>
          <a:lstStyle/>
          <a:p>
            <a:pPr algn="ctr"/>
            <a:endParaRPr lang="ru-RU" sz="2400" kern="10" spc="-360">
              <a:ln w="12700">
                <a:solidFill>
                  <a:srgbClr val="000099"/>
                </a:solidFill>
                <a:round/>
                <a:headEnd/>
                <a:tailEnd/>
              </a:ln>
              <a:solidFill>
                <a:srgbClr val="FF00FF"/>
              </a:solidFill>
              <a:effectLst>
                <a:outerShdw dist="38100" dir="2700000" algn="tl" rotWithShape="0">
                  <a:srgbClr val="000000">
                    <a:alpha val="43137"/>
                  </a:srgbClr>
                </a:outerShdw>
              </a:effectLst>
              <a:latin typeface="Impact"/>
            </a:endParaRPr>
          </a:p>
        </p:txBody>
      </p:sp>
      <p:sp>
        <p:nvSpPr>
          <p:cNvPr id="6" name="Прямоугольник 5"/>
          <p:cNvSpPr/>
          <p:nvPr/>
        </p:nvSpPr>
        <p:spPr>
          <a:xfrm>
            <a:off x="611560" y="764704"/>
            <a:ext cx="7812691" cy="830997"/>
          </a:xfrm>
          <a:prstGeom prst="rect">
            <a:avLst/>
          </a:prstGeom>
          <a:noFill/>
        </p:spPr>
        <p:txBody>
          <a:bodyPr wrap="square">
            <a:spAutoFit/>
          </a:bodyPr>
          <a:lstStyle/>
          <a:p>
            <a:pPr algn="ctr">
              <a:defRPr/>
            </a:pPr>
            <a:r>
              <a:rPr lang="ru-RU" sz="24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n-lt"/>
                <a:cs typeface="Times New Roman" pitchFamily="18" charset="0"/>
              </a:rPr>
              <a:t>Средняя общеобразовательная</a:t>
            </a:r>
          </a:p>
          <a:p>
            <a:pPr algn="ctr">
              <a:defRPr/>
            </a:pPr>
            <a:r>
              <a:rPr lang="ru-RU" sz="24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n-lt"/>
                <a:cs typeface="Times New Roman" pitchFamily="18" charset="0"/>
              </a:rPr>
              <a:t> школа при Посольстве России в Гвинее</a:t>
            </a:r>
          </a:p>
        </p:txBody>
      </p:sp>
      <p:sp>
        <p:nvSpPr>
          <p:cNvPr id="7" name="TextBox 6"/>
          <p:cNvSpPr txBox="1"/>
          <p:nvPr/>
        </p:nvSpPr>
        <p:spPr>
          <a:xfrm>
            <a:off x="1259632" y="2060848"/>
            <a:ext cx="6781800" cy="1323439"/>
          </a:xfrm>
          <a:prstGeom prst="rect">
            <a:avLst/>
          </a:prstGeom>
          <a:noFill/>
        </p:spPr>
        <p:txBody>
          <a:bodyPr>
            <a:spAutoFit/>
          </a:bodyPr>
          <a:lstStyle/>
          <a:p>
            <a:pPr lvl="0" algn="ctr">
              <a:defRPr/>
            </a:pPr>
            <a:r>
              <a:rPr lang="ru-RU" sz="32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n-lt"/>
                <a:cs typeface="Times New Roman" pitchFamily="18" charset="0"/>
              </a:rPr>
              <a:t>«</a:t>
            </a:r>
            <a:r>
              <a:rPr lang="ru-RU" sz="3200" b="1" dirty="0" smtClean="0">
                <a:solidFill>
                  <a:srgbClr val="002060"/>
                </a:solidFill>
                <a:latin typeface="+mn-lt"/>
                <a:cs typeface="Times New Roman" pitchFamily="18" charset="0"/>
              </a:rPr>
              <a:t>Даруйте </a:t>
            </a:r>
            <a:r>
              <a:rPr lang="ru-RU" sz="3200" b="1" dirty="0" smtClean="0">
                <a:solidFill>
                  <a:schemeClr val="tx2"/>
                </a:solidFill>
                <a:latin typeface="+mn-lt"/>
                <a:cs typeface="Times New Roman" pitchFamily="18" charset="0"/>
              </a:rPr>
              <a:t>жизнь</a:t>
            </a:r>
            <a:r>
              <a:rPr lang="ru-RU" sz="3200" b="1" dirty="0" smtClean="0">
                <a:solidFill>
                  <a:srgbClr val="002060"/>
                </a:solidFill>
                <a:latin typeface="+mn-lt"/>
                <a:cs typeface="Times New Roman" pitchFamily="18" charset="0"/>
              </a:rPr>
              <a:t>, прощая…</a:t>
            </a:r>
            <a:r>
              <a:rPr lang="ru-RU" sz="32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n-lt"/>
                <a:cs typeface="Times New Roman" pitchFamily="18" charset="0"/>
              </a:rPr>
              <a:t>»</a:t>
            </a:r>
          </a:p>
          <a:p>
            <a:pPr algn="ctr">
              <a:defRPr/>
            </a:pPr>
            <a:endParaRPr lang="ru-RU" sz="24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n-lt"/>
              <a:cs typeface="Times New Roman" pitchFamily="18" charset="0"/>
            </a:endParaRPr>
          </a:p>
          <a:p>
            <a:pPr algn="ctr">
              <a:defRPr/>
            </a:pPr>
            <a:r>
              <a:rPr lang="ru-RU" sz="2400"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n-lt"/>
                <a:cs typeface="Times New Roman" pitchFamily="18" charset="0"/>
              </a:rPr>
              <a:t>(номинация: «Слово может спасти»)</a:t>
            </a:r>
            <a:endParaRPr lang="ru-RU" sz="2400"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n-lt"/>
              <a:cs typeface="Times New Roman" pitchFamily="18" charset="0"/>
            </a:endParaRPr>
          </a:p>
        </p:txBody>
      </p:sp>
      <p:sp>
        <p:nvSpPr>
          <p:cNvPr id="8" name="TextBox 7"/>
          <p:cNvSpPr txBox="1"/>
          <p:nvPr/>
        </p:nvSpPr>
        <p:spPr>
          <a:xfrm>
            <a:off x="3995936" y="5373216"/>
            <a:ext cx="1058880" cy="461665"/>
          </a:xfrm>
          <a:prstGeom prst="rect">
            <a:avLst/>
          </a:prstGeom>
          <a:noFill/>
        </p:spPr>
        <p:txBody>
          <a:bodyPr wrap="square">
            <a:spAutoFit/>
          </a:bodyPr>
          <a:lstStyle/>
          <a:p>
            <a:pPr>
              <a:defRPr/>
            </a:pPr>
            <a:r>
              <a:rPr lang="ru-RU" sz="24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mn-lt"/>
                <a:cs typeface="Times New Roman" pitchFamily="18" charset="0"/>
              </a:rPr>
              <a:t>2014 г.</a:t>
            </a:r>
          </a:p>
        </p:txBody>
      </p:sp>
      <p:pic>
        <p:nvPicPr>
          <p:cNvPr id="2054" name="Рисунок 8" descr="http://im6-tub-ru.yandex.net/i?id=451069963-41-72&amp;n=21"/>
          <p:cNvPicPr>
            <a:picLocks noChangeAspect="1" noChangeArrowheads="1"/>
          </p:cNvPicPr>
          <p:nvPr/>
        </p:nvPicPr>
        <p:blipFill>
          <a:blip r:embed="rId2" cstate="print"/>
          <a:srcRect/>
          <a:stretch>
            <a:fillRect/>
          </a:stretch>
        </p:blipFill>
        <p:spPr bwMode="auto">
          <a:xfrm>
            <a:off x="467544" y="3861048"/>
            <a:ext cx="2743200" cy="25146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Прямоугольник 1"/>
          <p:cNvSpPr>
            <a:spLocks noChangeArrowheads="1"/>
          </p:cNvSpPr>
          <p:nvPr/>
        </p:nvSpPr>
        <p:spPr bwMode="auto">
          <a:xfrm>
            <a:off x="4071934" y="3500438"/>
            <a:ext cx="4357718" cy="2585323"/>
          </a:xfrm>
          <a:prstGeom prst="rect">
            <a:avLst/>
          </a:prstGeom>
          <a:noFill/>
          <a:ln w="9525">
            <a:noFill/>
            <a:miter lim="800000"/>
            <a:headEnd/>
            <a:tailEnd/>
          </a:ln>
        </p:spPr>
        <p:txBody>
          <a:bodyPr wrap="square">
            <a:spAutoFit/>
          </a:bodyPr>
          <a:lstStyle/>
          <a:p>
            <a:r>
              <a:rPr lang="ru-RU" dirty="0" smtClean="0">
                <a:solidFill>
                  <a:srgbClr val="7030A0"/>
                </a:solidFill>
                <a:latin typeface="Times New Roman" pitchFamily="18" charset="0"/>
                <a:cs typeface="Times New Roman" pitchFamily="18" charset="0"/>
              </a:rPr>
              <a:t>   </a:t>
            </a:r>
            <a:r>
              <a:rPr lang="ru-RU" dirty="0" smtClean="0">
                <a:solidFill>
                  <a:srgbClr val="7030A0"/>
                </a:solidFill>
                <a:latin typeface="+mn-lt"/>
                <a:cs typeface="Times New Roman" pitchFamily="18" charset="0"/>
              </a:rPr>
              <a:t>Были хорошие спокойные, добродушные соседские отношения, и всё потеряно. Почему? Потому что есть не- прощёная обида. И каждый уверен, что другой – враг. Эта вражда их обоих изглодала, и будет глодать до смерти.</a:t>
            </a:r>
          </a:p>
          <a:p>
            <a:r>
              <a:rPr lang="ru-RU" dirty="0" smtClean="0">
                <a:solidFill>
                  <a:srgbClr val="7030A0"/>
                </a:solidFill>
                <a:latin typeface="+mn-lt"/>
                <a:cs typeface="Times New Roman" pitchFamily="18" charset="0"/>
              </a:rPr>
              <a:t>   Комично </a:t>
            </a:r>
            <a:r>
              <a:rPr lang="ru-RU" dirty="0">
                <a:solidFill>
                  <a:srgbClr val="7030A0"/>
                </a:solidFill>
                <a:latin typeface="+mn-lt"/>
                <a:cs typeface="Times New Roman" pitchFamily="18" charset="0"/>
              </a:rPr>
              <a:t>выглядит затянувшееся противостояние в изображении Гоголя, но это смех сквозь слезы. </a:t>
            </a:r>
          </a:p>
        </p:txBody>
      </p:sp>
      <p:pic>
        <p:nvPicPr>
          <p:cNvPr id="10243" name="Рисунок 2" descr="http://do.gendocs.ru/pars_docs/tw_refs/245/244864/244864_html_6aae996c.jpg"/>
          <p:cNvPicPr>
            <a:picLocks noChangeAspect="1" noChangeArrowheads="1"/>
          </p:cNvPicPr>
          <p:nvPr/>
        </p:nvPicPr>
        <p:blipFill>
          <a:blip r:embed="rId2" cstate="print"/>
          <a:srcRect/>
          <a:stretch>
            <a:fillRect/>
          </a:stretch>
        </p:blipFill>
        <p:spPr bwMode="auto">
          <a:xfrm>
            <a:off x="785786" y="3714752"/>
            <a:ext cx="3071834" cy="2329353"/>
          </a:xfrm>
          <a:prstGeom prst="rect">
            <a:avLst/>
          </a:prstGeom>
          <a:noFill/>
          <a:ln w="9525">
            <a:noFill/>
            <a:miter lim="800000"/>
            <a:headEnd/>
            <a:tailEnd/>
          </a:ln>
        </p:spPr>
      </p:pic>
      <p:sp>
        <p:nvSpPr>
          <p:cNvPr id="4" name="Прямоугольник 3"/>
          <p:cNvSpPr/>
          <p:nvPr/>
        </p:nvSpPr>
        <p:spPr>
          <a:xfrm>
            <a:off x="539552" y="692696"/>
            <a:ext cx="7929618" cy="2893100"/>
          </a:xfrm>
          <a:prstGeom prst="rect">
            <a:avLst/>
          </a:prstGeom>
        </p:spPr>
        <p:txBody>
          <a:bodyPr wrap="square">
            <a:spAutoFit/>
          </a:bodyPr>
          <a:lstStyle/>
          <a:p>
            <a:pPr algn="ctr"/>
            <a:r>
              <a:rPr lang="ru-RU" sz="2000" b="1" dirty="0" smtClean="0">
                <a:solidFill>
                  <a:srgbClr val="002060"/>
                </a:solidFill>
                <a:latin typeface="+mn-lt"/>
                <a:cs typeface="Times New Roman" pitchFamily="18" charset="0"/>
              </a:rPr>
              <a:t>А что порой  мешает сделать шаг навстречу?</a:t>
            </a:r>
            <a:endParaRPr lang="ru-RU" sz="2000" b="1" dirty="0" smtClean="0">
              <a:solidFill>
                <a:schemeClr val="tx2"/>
              </a:solidFill>
              <a:latin typeface="+mn-lt"/>
              <a:cs typeface="Times New Roman" pitchFamily="18" charset="0"/>
            </a:endParaRPr>
          </a:p>
          <a:p>
            <a:pPr algn="just"/>
            <a:r>
              <a:rPr lang="ru-RU" dirty="0" smtClean="0">
                <a:solidFill>
                  <a:srgbClr val="7030A0"/>
                </a:solidFill>
                <a:latin typeface="+mn-lt"/>
                <a:cs typeface="Times New Roman" pitchFamily="18" charset="0"/>
              </a:rPr>
              <a:t>С непревзойденным мастерством и юмором </a:t>
            </a:r>
            <a:r>
              <a:rPr lang="ru-RU" b="1" dirty="0" smtClean="0">
                <a:solidFill>
                  <a:srgbClr val="7030A0"/>
                </a:solidFill>
                <a:latin typeface="+mn-lt"/>
                <a:cs typeface="Times New Roman" pitchFamily="18" charset="0"/>
              </a:rPr>
              <a:t>Н. В. Гоголь </a:t>
            </a:r>
            <a:r>
              <a:rPr lang="ru-RU" dirty="0" smtClean="0">
                <a:solidFill>
                  <a:srgbClr val="7030A0"/>
                </a:solidFill>
                <a:latin typeface="+mn-lt"/>
                <a:cs typeface="Times New Roman" pitchFamily="18" charset="0"/>
              </a:rPr>
              <a:t>в своем произведении </a:t>
            </a:r>
            <a:r>
              <a:rPr lang="ru-RU" b="1" dirty="0" smtClean="0">
                <a:solidFill>
                  <a:srgbClr val="7030A0"/>
                </a:solidFill>
                <a:latin typeface="+mn-lt"/>
                <a:cs typeface="Times New Roman" pitchFamily="18" charset="0"/>
              </a:rPr>
              <a:t>«Повести о том, как поссорились Иван Иванович с Иваном Никифоровичем» </a:t>
            </a:r>
            <a:r>
              <a:rPr lang="ru-RU" dirty="0" smtClean="0">
                <a:solidFill>
                  <a:srgbClr val="7030A0"/>
                </a:solidFill>
                <a:latin typeface="+mn-lt"/>
                <a:cs typeface="Times New Roman" pitchFamily="18" charset="0"/>
              </a:rPr>
              <a:t>показывает, как молниеносно из друзей его герои превращаются в заклятых врагов. В итоге ссоры они подают друг на друга в cуд.  Поссорились гоголевские герои – и что же? Из-за пустяка разрушили многолетнюю добрососедскую дружбу.</a:t>
            </a:r>
            <a:r>
              <a:rPr lang="ru-RU" dirty="0" smtClean="0">
                <a:latin typeface="+mn-lt"/>
              </a:rPr>
              <a:t> </a:t>
            </a:r>
            <a:r>
              <a:rPr lang="ru-RU" dirty="0" smtClean="0">
                <a:solidFill>
                  <a:srgbClr val="7030A0"/>
                </a:solidFill>
                <a:latin typeface="+mn-lt"/>
                <a:cs typeface="Times New Roman" pitchFamily="18" charset="0"/>
              </a:rPr>
              <a:t>Поссорились, ну, просто не из-за чего. А ерунда перешла в смертельную ненависть. Они у «судяг»  истратили все свои деньги, обнищали, и всё равно судятся и враждуют друг с другом, хотя это абсолютно бесперспективно. </a:t>
            </a:r>
            <a:endParaRPr lang="ru-RU" dirty="0">
              <a:latin typeface="+mn-lt"/>
            </a:endParaRPr>
          </a:p>
        </p:txBody>
      </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920880" cy="5386090"/>
          </a:xfrm>
          <a:prstGeom prst="rect">
            <a:avLst/>
          </a:prstGeom>
          <a:noFill/>
        </p:spPr>
        <p:txBody>
          <a:bodyPr wrap="square" rtlCol="0">
            <a:spAutoFit/>
          </a:bodyPr>
          <a:lstStyle/>
          <a:p>
            <a:pPr algn="ctr"/>
            <a:r>
              <a:rPr lang="ru-RU" sz="2000" b="1" dirty="0" smtClean="0">
                <a:solidFill>
                  <a:srgbClr val="002060"/>
                </a:solidFill>
                <a:latin typeface="+mn-lt"/>
              </a:rPr>
              <a:t>М. Е. Салтыков-Щедрин «Господа Головлевы»</a:t>
            </a:r>
          </a:p>
          <a:p>
            <a:endParaRPr lang="ru-RU" dirty="0" smtClean="0"/>
          </a:p>
          <a:p>
            <a:r>
              <a:rPr lang="ru-RU" dirty="0" smtClean="0">
                <a:solidFill>
                  <a:srgbClr val="7030A0"/>
                </a:solidFill>
              </a:rPr>
              <a:t>	</a:t>
            </a:r>
            <a:r>
              <a:rPr lang="ru-RU" dirty="0" smtClean="0">
                <a:solidFill>
                  <a:srgbClr val="7030A0"/>
                </a:solidFill>
                <a:latin typeface="+mn-lt"/>
              </a:rPr>
              <a:t>Тема прощения - одна из наиболее обсуждаемых социумом тем в современности, а также  в давнее время. Стоит прощать? Сколько раз можно простить одного и того же человека? Один и тот же поступок?</a:t>
            </a:r>
          </a:p>
          <a:p>
            <a:r>
              <a:rPr lang="ru-RU" dirty="0" smtClean="0">
                <a:solidFill>
                  <a:srgbClr val="7030A0"/>
                </a:solidFill>
                <a:latin typeface="+mn-lt"/>
              </a:rPr>
              <a:t>	М. Е. Салтыков-Щедрин в романе «Господа Головлевы», показывает нам семью бесчувственную, в которой отсутствуют сострадание, милосердие, а главной мерой вещей являются деньги. Все началось с Арины Петровны, матери семейства, которая копила деньги для своих детей, но при этом не воспитывала в них ценных человеческих качеств. Трое сыновей и дочь выросли в доме, полном злобы, холода, жадности...</a:t>
            </a:r>
          </a:p>
          <a:p>
            <a:r>
              <a:rPr lang="ru-RU" dirty="0" smtClean="0">
                <a:solidFill>
                  <a:srgbClr val="7030A0"/>
                </a:solidFill>
                <a:latin typeface="+mn-lt"/>
              </a:rPr>
              <a:t>	Однако не Арина Петровна, а Порфирий Головлев, «Иудушка», «</a:t>
            </a:r>
            <a:r>
              <a:rPr lang="ru-RU" dirty="0" err="1" smtClean="0">
                <a:solidFill>
                  <a:srgbClr val="7030A0"/>
                </a:solidFill>
                <a:latin typeface="+mn-lt"/>
              </a:rPr>
              <a:t>Кровопивушка</a:t>
            </a:r>
            <a:r>
              <a:rPr lang="ru-RU" dirty="0" smtClean="0">
                <a:solidFill>
                  <a:srgbClr val="7030A0"/>
                </a:solidFill>
                <a:latin typeface="+mn-lt"/>
              </a:rPr>
              <a:t>», является самым большим бедствием для этой семьи. В нем нет чувства сострадания, он как паук, «выпивает души», уничтожает последнее добро вокруг себя. Он лишается всего, что для других людей является самым дорогим: детей, братьев, племянниц, матери… Даже его вера в Бога окружена пустословием и кажется смешным театром.</a:t>
            </a:r>
          </a:p>
          <a:p>
            <a:endParaRPr lang="ru-RU" dirty="0" smtClean="0">
              <a:solidFill>
                <a:srgbClr val="7030A0"/>
              </a:solidFill>
              <a:latin typeface="+mn-lt"/>
            </a:endParaRPr>
          </a:p>
          <a:p>
            <a:pPr algn="r"/>
            <a:r>
              <a:rPr lang="ru-RU" b="1" dirty="0" smtClean="0">
                <a:solidFill>
                  <a:srgbClr val="7030A0"/>
                </a:solidFill>
                <a:latin typeface="+mn-lt"/>
              </a:rPr>
              <a:t>Отрывок из сочинения Николь Мартинез, 10 класс</a:t>
            </a:r>
            <a:endParaRPr lang="ru-RU" b="1" dirty="0">
              <a:solidFill>
                <a:srgbClr val="7030A0"/>
              </a:solidFill>
              <a:latin typeface="+mn-lt"/>
            </a:endParaRPr>
          </a:p>
        </p:txBody>
      </p:sp>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Прямоугольник 3"/>
          <p:cNvSpPr>
            <a:spLocks noChangeArrowheads="1"/>
          </p:cNvSpPr>
          <p:nvPr/>
        </p:nvSpPr>
        <p:spPr bwMode="auto">
          <a:xfrm>
            <a:off x="3347864" y="1124744"/>
            <a:ext cx="5295928" cy="3477875"/>
          </a:xfrm>
          <a:prstGeom prst="rect">
            <a:avLst/>
          </a:prstGeom>
          <a:noFill/>
          <a:ln w="9525">
            <a:noFill/>
            <a:miter lim="800000"/>
            <a:headEnd/>
            <a:tailEnd/>
          </a:ln>
        </p:spPr>
        <p:txBody>
          <a:bodyPr wrap="square">
            <a:spAutoFit/>
          </a:bodyPr>
          <a:lstStyle/>
          <a:p>
            <a:pPr algn="just"/>
            <a:r>
              <a:rPr lang="ru-RU" sz="2000" dirty="0">
                <a:latin typeface="Times New Roman" pitchFamily="18" charset="0"/>
                <a:cs typeface="Times New Roman" pitchFamily="18" charset="0"/>
              </a:rPr>
              <a:t>      </a:t>
            </a:r>
          </a:p>
          <a:p>
            <a:pPr algn="just"/>
            <a:r>
              <a:rPr lang="ru-RU" sz="2000" dirty="0">
                <a:solidFill>
                  <a:srgbClr val="7030A0"/>
                </a:solidFill>
                <a:latin typeface="Times New Roman" pitchFamily="18" charset="0"/>
                <a:cs typeface="Times New Roman" pitchFamily="18" charset="0"/>
              </a:rPr>
              <a:t>      </a:t>
            </a:r>
            <a:r>
              <a:rPr lang="ru-RU" dirty="0">
                <a:solidFill>
                  <a:srgbClr val="7030A0"/>
                </a:solidFill>
                <a:latin typeface="+mn-lt"/>
                <a:cs typeface="Times New Roman" pitchFamily="18" charset="0"/>
              </a:rPr>
              <a:t>В романе  </a:t>
            </a:r>
            <a:r>
              <a:rPr lang="ru-RU" b="1" dirty="0">
                <a:solidFill>
                  <a:srgbClr val="7030A0"/>
                </a:solidFill>
                <a:latin typeface="+mn-lt"/>
                <a:cs typeface="Times New Roman" pitchFamily="18" charset="0"/>
              </a:rPr>
              <a:t>Ф. М. Достоевского «Преступление и наказание»  </a:t>
            </a:r>
            <a:r>
              <a:rPr lang="ru-RU" dirty="0">
                <a:solidFill>
                  <a:srgbClr val="7030A0"/>
                </a:solidFill>
                <a:latin typeface="+mn-lt"/>
                <a:cs typeface="Times New Roman" pitchFamily="18" charset="0"/>
              </a:rPr>
              <a:t>тема прощения тесно связана с религиозной темой, темой веры в Бога. После преступления героя начинает мучить совесть, но внешне он сопротивляется своему раскаянию, «хорохорится», не хочет признать собственного нравственного поражения. Однако внутренне Раскольников не может простить себя.     Только в конце романа, под влиянием Сонечки, Раскольников «попросил прощения» у народа, общества и во всем сознался.    </a:t>
            </a:r>
          </a:p>
        </p:txBody>
      </p:sp>
      <p:pic>
        <p:nvPicPr>
          <p:cNvPr id="11267" name="Рисунок 2" descr="http://u.livelib.ru/reader/novvi_kate/r/1w0a7xd2/1w0a7xd2-r.jpg"/>
          <p:cNvPicPr>
            <a:picLocks noChangeAspect="1" noChangeArrowheads="1"/>
          </p:cNvPicPr>
          <p:nvPr/>
        </p:nvPicPr>
        <p:blipFill>
          <a:blip r:embed="rId3" cstate="print"/>
          <a:srcRect l="53751" t="2143"/>
          <a:stretch>
            <a:fillRect/>
          </a:stretch>
        </p:blipFill>
        <p:spPr bwMode="auto">
          <a:xfrm>
            <a:off x="571472" y="1142984"/>
            <a:ext cx="2610071" cy="3262330"/>
          </a:xfrm>
          <a:prstGeom prst="rect">
            <a:avLst/>
          </a:prstGeom>
          <a:noFill/>
          <a:ln w="9525">
            <a:noFill/>
            <a:miter lim="800000"/>
            <a:headEnd/>
            <a:tailEnd/>
          </a:ln>
        </p:spPr>
      </p:pic>
      <p:sp>
        <p:nvSpPr>
          <p:cNvPr id="11268" name="Прямоугольник 3"/>
          <p:cNvSpPr>
            <a:spLocks noChangeArrowheads="1"/>
          </p:cNvSpPr>
          <p:nvPr/>
        </p:nvSpPr>
        <p:spPr bwMode="auto">
          <a:xfrm>
            <a:off x="467544" y="4509120"/>
            <a:ext cx="8072494" cy="1477328"/>
          </a:xfrm>
          <a:prstGeom prst="rect">
            <a:avLst/>
          </a:prstGeom>
          <a:noFill/>
          <a:ln w="9525">
            <a:noFill/>
            <a:miter lim="800000"/>
            <a:headEnd/>
            <a:tailEnd/>
          </a:ln>
        </p:spPr>
        <p:txBody>
          <a:bodyPr wrap="square">
            <a:spAutoFit/>
          </a:bodyPr>
          <a:lstStyle/>
          <a:p>
            <a:pPr algn="just"/>
            <a:r>
              <a:rPr lang="ru-RU" sz="1600"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  </a:t>
            </a:r>
            <a:r>
              <a:rPr lang="ru-RU" dirty="0" smtClean="0">
                <a:solidFill>
                  <a:srgbClr val="7030A0"/>
                </a:solidFill>
                <a:latin typeface="+mn-lt"/>
                <a:cs typeface="Times New Roman" pitchFamily="18" charset="0"/>
              </a:rPr>
              <a:t>Суд </a:t>
            </a:r>
            <a:r>
              <a:rPr lang="ru-RU" dirty="0">
                <a:solidFill>
                  <a:srgbClr val="7030A0"/>
                </a:solidFill>
                <a:latin typeface="+mn-lt"/>
                <a:cs typeface="Times New Roman" pitchFamily="18" charset="0"/>
              </a:rPr>
              <a:t>приговорил его к каторге. Именно так герой будет искупать свою вину перед людьми, заслуживать их прощения. Но ведь еще нужно заслужить прощения у Бога, но, прежде всего, надо простить самого себя. Сможет ли это сделать Раскольников? Автор оставляет нам надежду, но окончательный ответ находится за рамками романа. </a:t>
            </a:r>
          </a:p>
        </p:txBody>
      </p:sp>
      <p:sp>
        <p:nvSpPr>
          <p:cNvPr id="5" name="TextBox 4"/>
          <p:cNvSpPr txBox="1"/>
          <p:nvPr/>
        </p:nvSpPr>
        <p:spPr>
          <a:xfrm>
            <a:off x="3275856" y="548680"/>
            <a:ext cx="5174316" cy="400110"/>
          </a:xfrm>
          <a:prstGeom prst="rect">
            <a:avLst/>
          </a:prstGeom>
          <a:noFill/>
        </p:spPr>
        <p:txBody>
          <a:bodyPr wrap="square" rtlCol="0">
            <a:spAutoFit/>
          </a:bodyPr>
          <a:lstStyle/>
          <a:p>
            <a:pPr algn="ctr"/>
            <a:r>
              <a:rPr lang="ru-RU" sz="2000" b="1" dirty="0" smtClean="0">
                <a:solidFill>
                  <a:srgbClr val="002060"/>
                </a:solidFill>
                <a:latin typeface="+mn-lt"/>
                <a:cs typeface="Times New Roman" pitchFamily="18" charset="0"/>
              </a:rPr>
              <a:t>Раскаяние – путь к Богу.</a:t>
            </a:r>
            <a:endParaRPr lang="ru-RU" sz="2000" b="1" dirty="0">
              <a:solidFill>
                <a:srgbClr val="002060"/>
              </a:solidFill>
              <a:latin typeface="+mn-lt"/>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Рисунок 3" descr="http://u.livelib.ru/reader/novvi_kate/r/1w0a7xd2/1w0a7xd2-r.jpg"/>
          <p:cNvPicPr>
            <a:picLocks noChangeAspect="1" noChangeArrowheads="1"/>
          </p:cNvPicPr>
          <p:nvPr/>
        </p:nvPicPr>
        <p:blipFill>
          <a:blip r:embed="rId2" cstate="print"/>
          <a:srcRect l="6398" r="51897"/>
          <a:stretch>
            <a:fillRect/>
          </a:stretch>
        </p:blipFill>
        <p:spPr bwMode="auto">
          <a:xfrm>
            <a:off x="1043608" y="1916832"/>
            <a:ext cx="1912866" cy="2905124"/>
          </a:xfrm>
          <a:prstGeom prst="rect">
            <a:avLst/>
          </a:prstGeom>
          <a:noFill/>
          <a:ln w="9525">
            <a:noFill/>
            <a:miter lim="800000"/>
            <a:headEnd/>
            <a:tailEnd/>
          </a:ln>
        </p:spPr>
      </p:pic>
      <p:sp>
        <p:nvSpPr>
          <p:cNvPr id="12291" name="Прямоугольник 5"/>
          <p:cNvSpPr>
            <a:spLocks noChangeArrowheads="1"/>
          </p:cNvSpPr>
          <p:nvPr/>
        </p:nvSpPr>
        <p:spPr bwMode="auto">
          <a:xfrm>
            <a:off x="3419872" y="1772816"/>
            <a:ext cx="4929222" cy="4001095"/>
          </a:xfrm>
          <a:prstGeom prst="rect">
            <a:avLst/>
          </a:prstGeom>
          <a:noFill/>
          <a:ln w="9525">
            <a:noFill/>
            <a:miter lim="800000"/>
            <a:headEnd/>
            <a:tailEnd/>
          </a:ln>
        </p:spPr>
        <p:txBody>
          <a:bodyPr wrap="square">
            <a:spAutoFit/>
          </a:bodyPr>
          <a:lstStyle/>
          <a:p>
            <a:pPr algn="just"/>
            <a:r>
              <a:rPr lang="ru-RU" dirty="0">
                <a:latin typeface="+mn-lt"/>
                <a:cs typeface="Times New Roman" pitchFamily="18" charset="0"/>
              </a:rPr>
              <a:t>       </a:t>
            </a:r>
            <a:r>
              <a:rPr lang="ru-RU" dirty="0">
                <a:solidFill>
                  <a:srgbClr val="7030A0"/>
                </a:solidFill>
                <a:latin typeface="+mn-lt"/>
                <a:cs typeface="Times New Roman" pitchFamily="18" charset="0"/>
              </a:rPr>
              <a:t> Тема прощения тесно связана в </a:t>
            </a:r>
            <a:r>
              <a:rPr lang="ru-RU" dirty="0" smtClean="0">
                <a:solidFill>
                  <a:srgbClr val="7030A0"/>
                </a:solidFill>
                <a:latin typeface="+mn-lt"/>
                <a:cs typeface="Times New Roman" pitchFamily="18" charset="0"/>
              </a:rPr>
              <a:t>романе «Преступление и наказание» </a:t>
            </a:r>
            <a:r>
              <a:rPr lang="ru-RU" dirty="0">
                <a:solidFill>
                  <a:srgbClr val="7030A0"/>
                </a:solidFill>
                <a:latin typeface="+mn-lt"/>
                <a:cs typeface="Times New Roman" pitchFamily="18" charset="0"/>
              </a:rPr>
              <a:t>с образом Сонечки Мармеладовой. Мы знаем, что эта героиня не держит зла на своего отца, пропивающего последние гроши, на свою мачеху, фактически пославшую ее на панель, на свою судьбу, наконец. Сонечка умеет прощать в полном смысле этого слова. Простила и поняла она и Раскольникова, потому что полюбила этого человека. Узнав о его преступлении, Сонечка не оттолкнула Родиона, а всеми силами постаралась помочь ему встать на путь истинный. И только благодаря ей Раскольников начал свой путь к возрождению.</a:t>
            </a:r>
            <a:endParaRPr lang="ru-RU" sz="2000" dirty="0">
              <a:solidFill>
                <a:srgbClr val="7030A0"/>
              </a:solidFill>
              <a:latin typeface="+mn-lt"/>
              <a:cs typeface="Times New Roman" pitchFamily="18" charset="0"/>
            </a:endParaRPr>
          </a:p>
        </p:txBody>
      </p:sp>
      <p:sp>
        <p:nvSpPr>
          <p:cNvPr id="4" name="TextBox 3"/>
          <p:cNvSpPr txBox="1"/>
          <p:nvPr/>
        </p:nvSpPr>
        <p:spPr>
          <a:xfrm>
            <a:off x="1115616" y="908720"/>
            <a:ext cx="7157927" cy="400110"/>
          </a:xfrm>
          <a:prstGeom prst="rect">
            <a:avLst/>
          </a:prstGeom>
          <a:noFill/>
        </p:spPr>
        <p:txBody>
          <a:bodyPr wrap="square" rtlCol="0">
            <a:spAutoFit/>
          </a:bodyPr>
          <a:lstStyle/>
          <a:p>
            <a:pPr algn="ctr"/>
            <a:r>
              <a:rPr lang="ru-RU" sz="2000" b="1" dirty="0" smtClean="0">
                <a:solidFill>
                  <a:srgbClr val="002060"/>
                </a:solidFill>
                <a:latin typeface="+mn-lt"/>
                <a:cs typeface="Times New Roman" pitchFamily="18" charset="0"/>
              </a:rPr>
              <a:t>«А кто без греха, пусть бросит в меня камень…»</a:t>
            </a:r>
            <a:endParaRPr lang="ru-RU" sz="2000" b="1" dirty="0">
              <a:solidFill>
                <a:srgbClr val="002060"/>
              </a:solidFill>
              <a:latin typeface="+mn-lt"/>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Прямоугольник 3"/>
          <p:cNvSpPr>
            <a:spLocks noChangeArrowheads="1"/>
          </p:cNvSpPr>
          <p:nvPr/>
        </p:nvSpPr>
        <p:spPr bwMode="auto">
          <a:xfrm>
            <a:off x="3571868" y="1214422"/>
            <a:ext cx="4857784" cy="4801314"/>
          </a:xfrm>
          <a:prstGeom prst="rect">
            <a:avLst/>
          </a:prstGeom>
          <a:noFill/>
          <a:ln w="9525">
            <a:noFill/>
            <a:miter lim="800000"/>
            <a:headEnd/>
            <a:tailEnd/>
          </a:ln>
        </p:spPr>
        <p:txBody>
          <a:bodyPr wrap="square">
            <a:spAutoFit/>
          </a:bodyPr>
          <a:lstStyle/>
          <a:p>
            <a:pPr algn="just"/>
            <a:r>
              <a:rPr lang="ru-RU" b="1" dirty="0"/>
              <a:t>  </a:t>
            </a:r>
            <a:r>
              <a:rPr lang="ru-RU" b="1" dirty="0">
                <a:latin typeface="+mn-lt"/>
              </a:rPr>
              <a:t> </a:t>
            </a:r>
            <a:r>
              <a:rPr lang="ru-RU" dirty="0">
                <a:solidFill>
                  <a:srgbClr val="7030A0"/>
                </a:solidFill>
                <a:latin typeface="+mn-lt"/>
                <a:cs typeface="Times New Roman" pitchFamily="18" charset="0"/>
              </a:rPr>
              <a:t>Если в «Преступлении и наказании» тема прощения связана с темой веры в Бога, то </a:t>
            </a:r>
            <a:r>
              <a:rPr lang="ru-RU" dirty="0" smtClean="0">
                <a:solidFill>
                  <a:srgbClr val="7030A0"/>
                </a:solidFill>
                <a:latin typeface="+mn-lt"/>
                <a:cs typeface="Times New Roman" pitchFamily="18" charset="0"/>
              </a:rPr>
              <a:t>в романе </a:t>
            </a:r>
            <a:r>
              <a:rPr lang="ru-RU" b="1" dirty="0" smtClean="0">
                <a:solidFill>
                  <a:srgbClr val="7030A0"/>
                </a:solidFill>
                <a:latin typeface="+mn-lt"/>
                <a:cs typeface="Times New Roman" pitchFamily="18" charset="0"/>
              </a:rPr>
              <a:t>Л. Н. Толстого </a:t>
            </a:r>
            <a:r>
              <a:rPr lang="ru-RU" b="1" dirty="0">
                <a:solidFill>
                  <a:srgbClr val="7030A0"/>
                </a:solidFill>
                <a:latin typeface="+mn-lt"/>
                <a:cs typeface="Times New Roman" pitchFamily="18" charset="0"/>
              </a:rPr>
              <a:t>«</a:t>
            </a:r>
            <a:r>
              <a:rPr lang="ru-RU" b="1" dirty="0" smtClean="0">
                <a:solidFill>
                  <a:srgbClr val="7030A0"/>
                </a:solidFill>
                <a:latin typeface="+mn-lt"/>
                <a:cs typeface="Times New Roman" pitchFamily="18" charset="0"/>
              </a:rPr>
              <a:t>Война </a:t>
            </a:r>
            <a:r>
              <a:rPr lang="ru-RU" b="1" dirty="0">
                <a:solidFill>
                  <a:srgbClr val="7030A0"/>
                </a:solidFill>
                <a:latin typeface="+mn-lt"/>
                <a:cs typeface="Times New Roman" pitchFamily="18" charset="0"/>
              </a:rPr>
              <a:t>и </a:t>
            </a:r>
            <a:r>
              <a:rPr lang="ru-RU" b="1" dirty="0" smtClean="0">
                <a:solidFill>
                  <a:srgbClr val="7030A0"/>
                </a:solidFill>
                <a:latin typeface="+mn-lt"/>
                <a:cs typeface="Times New Roman" pitchFamily="18" charset="0"/>
              </a:rPr>
              <a:t>мир» </a:t>
            </a:r>
            <a:r>
              <a:rPr lang="ru-RU" dirty="0">
                <a:solidFill>
                  <a:srgbClr val="7030A0"/>
                </a:solidFill>
                <a:latin typeface="+mn-lt"/>
                <a:cs typeface="Times New Roman" pitchFamily="18" charset="0"/>
              </a:rPr>
              <a:t>- с чувством любви родных людей друг к другу. Известно, что свой идеал семьи писатель воплотил в образе семьи Ростовых.</a:t>
            </a:r>
          </a:p>
          <a:p>
            <a:pPr algn="just"/>
            <a:r>
              <a:rPr lang="ru-RU" dirty="0">
                <a:solidFill>
                  <a:srgbClr val="7030A0"/>
                </a:solidFill>
                <a:latin typeface="+mn-lt"/>
                <a:cs typeface="Times New Roman" pitchFamily="18" charset="0"/>
              </a:rPr>
              <a:t>   Эпизодов прощения и всепонимания, принятия в этой семье можно найти очень много. Вспомним хотя бы эпизод, когда Николай Ростов признается отцу, что проигрался в пух и прах и ему срочно нужны деньги для погашения долга. Финансовое положение Ростовых тогда оставляло желать лучшего. И все же граф, любя своего сына, принимая его таким, какой он есть, закладывает имения, чтобы выплатить долг сына.   </a:t>
            </a:r>
            <a:r>
              <a:rPr lang="ru-RU" dirty="0">
                <a:latin typeface="+mn-lt"/>
                <a:cs typeface="Times New Roman" pitchFamily="18" charset="0"/>
              </a:rPr>
              <a:t> </a:t>
            </a:r>
          </a:p>
        </p:txBody>
      </p:sp>
      <p:pic>
        <p:nvPicPr>
          <p:cNvPr id="13315" name="Рисунок 4" descr="http://img0.liveinternet.ru/images/attach/c/8/101/798/101798280_4da85875a440118e21fd41d764f931e10757659f_500567.jpg"/>
          <p:cNvPicPr>
            <a:picLocks noChangeAspect="1" noChangeArrowheads="1"/>
          </p:cNvPicPr>
          <p:nvPr/>
        </p:nvPicPr>
        <p:blipFill>
          <a:blip r:embed="rId2" cstate="print"/>
          <a:srcRect/>
          <a:stretch>
            <a:fillRect/>
          </a:stretch>
        </p:blipFill>
        <p:spPr bwMode="auto">
          <a:xfrm>
            <a:off x="827584" y="1340768"/>
            <a:ext cx="2273476" cy="2237502"/>
          </a:xfrm>
          <a:prstGeom prst="rect">
            <a:avLst/>
          </a:prstGeom>
          <a:noFill/>
          <a:ln w="9525">
            <a:noFill/>
            <a:miter lim="800000"/>
            <a:headEnd/>
            <a:tailEnd/>
          </a:ln>
        </p:spPr>
      </p:pic>
      <p:sp>
        <p:nvSpPr>
          <p:cNvPr id="5" name="TextBox 4"/>
          <p:cNvSpPr txBox="1"/>
          <p:nvPr/>
        </p:nvSpPr>
        <p:spPr>
          <a:xfrm>
            <a:off x="3143240" y="571480"/>
            <a:ext cx="3643339" cy="400110"/>
          </a:xfrm>
          <a:prstGeom prst="rect">
            <a:avLst/>
          </a:prstGeom>
          <a:noFill/>
        </p:spPr>
        <p:txBody>
          <a:bodyPr wrap="square" rtlCol="0">
            <a:spAutoFit/>
          </a:bodyPr>
          <a:lstStyle/>
          <a:p>
            <a:r>
              <a:rPr lang="ru-RU" sz="2000" b="1" dirty="0" smtClean="0">
                <a:solidFill>
                  <a:srgbClr val="002060"/>
                </a:solidFill>
                <a:latin typeface="+mn-lt"/>
                <a:cs typeface="Times New Roman" pitchFamily="18" charset="0"/>
              </a:rPr>
              <a:t>Любовь  есть всепрощение.</a:t>
            </a:r>
            <a:endParaRPr lang="ru-RU" sz="2000" b="1" dirty="0">
              <a:solidFill>
                <a:srgbClr val="002060"/>
              </a:solidFill>
              <a:latin typeface="+mn-lt"/>
              <a:cs typeface="Times New Roman" pitchFamily="18" charset="0"/>
            </a:endParaRPr>
          </a:p>
        </p:txBody>
      </p:sp>
      <p:pic>
        <p:nvPicPr>
          <p:cNvPr id="6" name="Picture 10" descr="http://www.novayagazeta.ru/storage/c/2012/09/07/1347030966_695318_9.jpg"/>
          <p:cNvPicPr>
            <a:picLocks noChangeAspect="1" noChangeArrowheads="1"/>
          </p:cNvPicPr>
          <p:nvPr/>
        </p:nvPicPr>
        <p:blipFill>
          <a:blip r:embed="rId3" cstate="print"/>
          <a:srcRect b="21171"/>
          <a:stretch>
            <a:fillRect/>
          </a:stretch>
        </p:blipFill>
        <p:spPr bwMode="auto">
          <a:xfrm>
            <a:off x="899592" y="3717032"/>
            <a:ext cx="2232248" cy="2214578"/>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Прямоугольник 3"/>
          <p:cNvSpPr>
            <a:spLocks noChangeArrowheads="1"/>
          </p:cNvSpPr>
          <p:nvPr/>
        </p:nvSpPr>
        <p:spPr bwMode="auto">
          <a:xfrm>
            <a:off x="500034" y="3571876"/>
            <a:ext cx="8072494" cy="2031325"/>
          </a:xfrm>
          <a:prstGeom prst="rect">
            <a:avLst/>
          </a:prstGeom>
          <a:noFill/>
          <a:ln w="9525">
            <a:noFill/>
            <a:miter lim="800000"/>
            <a:headEnd/>
            <a:tailEnd/>
          </a:ln>
        </p:spPr>
        <p:txBody>
          <a:bodyPr wrap="square">
            <a:spAutoFit/>
          </a:bodyPr>
          <a:lstStyle/>
          <a:p>
            <a:pPr algn="just"/>
            <a:r>
              <a:rPr lang="ru-RU" dirty="0">
                <a:solidFill>
                  <a:srgbClr val="7030A0"/>
                </a:solidFill>
                <a:latin typeface="+mn-lt"/>
                <a:cs typeface="Times New Roman" pitchFamily="18" charset="0"/>
              </a:rPr>
              <a:t>      Или вспомним глупости, совершенные Наташей, – ее увлечение Долоховым, готовящийся побег с ним. Все это нелучшим образом сказалось на репутации семьи, фамильной чести. Но Ростовы, любя свою дочь, прощают ей ее глупости, понимая, что это сделано не со зла, а от неопытности, в поисках своего пути.</a:t>
            </a:r>
          </a:p>
          <a:p>
            <a:pPr algn="just"/>
            <a:r>
              <a:rPr lang="ru-RU" dirty="0">
                <a:solidFill>
                  <a:srgbClr val="7030A0"/>
                </a:solidFill>
                <a:latin typeface="+mn-lt"/>
                <a:cs typeface="Times New Roman" pitchFamily="18" charset="0"/>
              </a:rPr>
              <a:t>  Сонечка, живущая и воспитывающаяся в семье Ростовых, прощает Николая Ростова, который понимает в итоге, что не любит ее. И героиня прощает его, его жену, оставаясь верной семейству Ростовых до конца жизни.</a:t>
            </a:r>
          </a:p>
        </p:txBody>
      </p:sp>
      <p:pic>
        <p:nvPicPr>
          <p:cNvPr id="14339" name="Рисунок 4" descr="http://www.roadplanet.ru/img/news/img/3155_1333533834.jpg"/>
          <p:cNvPicPr>
            <a:picLocks noChangeAspect="1" noChangeArrowheads="1"/>
          </p:cNvPicPr>
          <p:nvPr/>
        </p:nvPicPr>
        <p:blipFill>
          <a:blip r:embed="rId2" cstate="print"/>
          <a:srcRect/>
          <a:stretch>
            <a:fillRect/>
          </a:stretch>
        </p:blipFill>
        <p:spPr bwMode="auto">
          <a:xfrm>
            <a:off x="5929322" y="857232"/>
            <a:ext cx="2443154" cy="2147881"/>
          </a:xfrm>
          <a:prstGeom prst="rect">
            <a:avLst/>
          </a:prstGeom>
          <a:noFill/>
          <a:ln w="9525">
            <a:noFill/>
            <a:miter lim="800000"/>
            <a:headEnd/>
            <a:tailEnd/>
          </a:ln>
        </p:spPr>
      </p:pic>
      <p:pic>
        <p:nvPicPr>
          <p:cNvPr id="10242" name="Picture 2" descr="http://artmus.culture21.ru/MuseumImages/9814jpg/9814.jpg"/>
          <p:cNvPicPr>
            <a:picLocks noChangeAspect="1" noChangeArrowheads="1"/>
          </p:cNvPicPr>
          <p:nvPr/>
        </p:nvPicPr>
        <p:blipFill>
          <a:blip r:embed="rId3" cstate="print"/>
          <a:srcRect l="18514" t="6637" r="23502" b="17035"/>
          <a:stretch>
            <a:fillRect/>
          </a:stretch>
        </p:blipFill>
        <p:spPr bwMode="auto">
          <a:xfrm>
            <a:off x="3357554" y="857232"/>
            <a:ext cx="2357454" cy="2143140"/>
          </a:xfrm>
          <a:prstGeom prst="rect">
            <a:avLst/>
          </a:prstGeom>
          <a:noFill/>
        </p:spPr>
      </p:pic>
      <p:pic>
        <p:nvPicPr>
          <p:cNvPr id="9" name="Рисунок 5" descr="http://bm.img.com.ua/berlin/storage/afisha/600x500/f/3c/a264ee623e50f2da3bc5a769529483cf.jpg"/>
          <p:cNvPicPr>
            <a:picLocks noChangeAspect="1" noChangeArrowheads="1"/>
          </p:cNvPicPr>
          <p:nvPr/>
        </p:nvPicPr>
        <p:blipFill>
          <a:blip r:embed="rId4" cstate="print"/>
          <a:srcRect l="12413" r="8090"/>
          <a:stretch>
            <a:fillRect/>
          </a:stretch>
        </p:blipFill>
        <p:spPr bwMode="auto">
          <a:xfrm>
            <a:off x="642910" y="857232"/>
            <a:ext cx="2500330" cy="2124091"/>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Прямоугольник 4"/>
          <p:cNvSpPr>
            <a:spLocks noChangeArrowheads="1"/>
          </p:cNvSpPr>
          <p:nvPr/>
        </p:nvSpPr>
        <p:spPr bwMode="auto">
          <a:xfrm>
            <a:off x="500034" y="3714752"/>
            <a:ext cx="8072494" cy="2585323"/>
          </a:xfrm>
          <a:prstGeom prst="rect">
            <a:avLst/>
          </a:prstGeom>
          <a:noFill/>
          <a:ln w="9525">
            <a:noFill/>
            <a:miter lim="800000"/>
            <a:headEnd/>
            <a:tailEnd/>
          </a:ln>
        </p:spPr>
        <p:txBody>
          <a:bodyPr wrap="square">
            <a:spAutoFit/>
          </a:bodyPr>
          <a:lstStyle/>
          <a:p>
            <a:pPr algn="just"/>
            <a:r>
              <a:rPr lang="ru-RU" sz="2000" dirty="0">
                <a:latin typeface="Times New Roman" pitchFamily="18" charset="0"/>
                <a:cs typeface="Times New Roman" pitchFamily="18" charset="0"/>
              </a:rPr>
              <a:t>      </a:t>
            </a:r>
            <a:r>
              <a:rPr lang="ru-RU" dirty="0">
                <a:solidFill>
                  <a:srgbClr val="7030A0"/>
                </a:solidFill>
                <a:latin typeface="+mn-lt"/>
                <a:cs typeface="Times New Roman" pitchFamily="18" charset="0"/>
              </a:rPr>
              <a:t>Всё это понимает главный герой произведения  в последнюю минуту. И только когда дрожащим голосом он просит прощения за всё, что совершил в жизни, тогда царь-рыба тихонько отходит от него. Попросив прощения, он также ощутил душой какое-то особое освобождение, еще не постигнутое умом.  «Царь-рыба» - рассказ, который заставляет нас думать о каждом сегодняшнем шаге. </a:t>
            </a:r>
          </a:p>
          <a:p>
            <a:pPr algn="just"/>
            <a:r>
              <a:rPr lang="ru-RU" dirty="0">
                <a:solidFill>
                  <a:srgbClr val="7030A0"/>
                </a:solidFill>
                <a:latin typeface="+mn-lt"/>
                <a:cs typeface="Times New Roman" pitchFamily="18" charset="0"/>
              </a:rPr>
              <a:t>     Только теперь и начинается настоящая жизнь рыбака Игнатьича, а не жалкое подобие, которое он вел до встречи с царь-рыбой.</a:t>
            </a:r>
          </a:p>
          <a:p>
            <a:pPr algn="just"/>
            <a:endParaRPr lang="ru-RU" sz="1600" dirty="0">
              <a:latin typeface="Times New Roman" pitchFamily="18" charset="0"/>
              <a:cs typeface="Times New Roman" pitchFamily="18" charset="0"/>
            </a:endParaRPr>
          </a:p>
        </p:txBody>
      </p:sp>
      <p:pic>
        <p:nvPicPr>
          <p:cNvPr id="15363" name="Рисунок 5" descr="http://im7-tub-ru.yandex.net/i?id=194521454-31-72&amp;n=21"/>
          <p:cNvPicPr>
            <a:picLocks noChangeAspect="1" noChangeArrowheads="1"/>
          </p:cNvPicPr>
          <p:nvPr/>
        </p:nvPicPr>
        <p:blipFill>
          <a:blip r:embed="rId2" cstate="print"/>
          <a:srcRect/>
          <a:stretch>
            <a:fillRect/>
          </a:stretch>
        </p:blipFill>
        <p:spPr bwMode="auto">
          <a:xfrm>
            <a:off x="714348" y="1071546"/>
            <a:ext cx="2415766" cy="2611639"/>
          </a:xfrm>
          <a:prstGeom prst="rect">
            <a:avLst/>
          </a:prstGeom>
          <a:noFill/>
          <a:ln w="9525">
            <a:noFill/>
            <a:miter lim="800000"/>
            <a:headEnd/>
            <a:tailEnd/>
          </a:ln>
        </p:spPr>
      </p:pic>
      <p:sp>
        <p:nvSpPr>
          <p:cNvPr id="15364" name="Прямоугольник 6"/>
          <p:cNvSpPr>
            <a:spLocks noChangeArrowheads="1"/>
          </p:cNvSpPr>
          <p:nvPr/>
        </p:nvSpPr>
        <p:spPr bwMode="auto">
          <a:xfrm>
            <a:off x="3275856" y="620688"/>
            <a:ext cx="5143536" cy="3200876"/>
          </a:xfrm>
          <a:prstGeom prst="rect">
            <a:avLst/>
          </a:prstGeom>
          <a:noFill/>
          <a:ln w="9525">
            <a:noFill/>
            <a:miter lim="800000"/>
            <a:headEnd/>
            <a:tailEnd/>
          </a:ln>
        </p:spPr>
        <p:txBody>
          <a:bodyPr wrap="square">
            <a:spAutoFit/>
          </a:bodyPr>
          <a:lstStyle/>
          <a:p>
            <a:pPr algn="ctr"/>
            <a:r>
              <a:rPr lang="ru-RU" sz="2000" b="1" dirty="0" smtClean="0">
                <a:solidFill>
                  <a:srgbClr val="002060"/>
                </a:solidFill>
                <a:latin typeface="+mn-lt"/>
                <a:cs typeface="Times New Roman" pitchFamily="18" charset="0"/>
              </a:rPr>
              <a:t>«И прости нам долги наши …»</a:t>
            </a:r>
            <a:r>
              <a:rPr lang="ru-RU" sz="2000" dirty="0" smtClean="0">
                <a:solidFill>
                  <a:srgbClr val="7030A0"/>
                </a:solidFill>
                <a:latin typeface="+mn-lt"/>
                <a:cs typeface="Times New Roman" pitchFamily="18" charset="0"/>
              </a:rPr>
              <a:t>   </a:t>
            </a:r>
          </a:p>
          <a:p>
            <a:pPr algn="just"/>
            <a:r>
              <a:rPr lang="ru-RU" sz="2000" dirty="0" smtClean="0">
                <a:solidFill>
                  <a:srgbClr val="7030A0"/>
                </a:solidFill>
                <a:latin typeface="Times New Roman" pitchFamily="18" charset="0"/>
                <a:cs typeface="Times New Roman" pitchFamily="18" charset="0"/>
              </a:rPr>
              <a:t> </a:t>
            </a:r>
            <a:r>
              <a:rPr lang="ru-RU" dirty="0">
                <a:solidFill>
                  <a:srgbClr val="7030A0"/>
                </a:solidFill>
                <a:latin typeface="+mn-lt"/>
                <a:cs typeface="Times New Roman" pitchFamily="18" charset="0"/>
              </a:rPr>
              <a:t>Очень часто человек думает только  о себе,  о своей собственной наживе, забывая о том, что рядом с ним живут такие же люди, как и он. Это проявляется и в отношении к природе. Повесть </a:t>
            </a:r>
            <a:r>
              <a:rPr lang="ru-RU" b="1" dirty="0" smtClean="0">
                <a:solidFill>
                  <a:srgbClr val="7030A0"/>
                </a:solidFill>
                <a:latin typeface="+mn-lt"/>
                <a:cs typeface="Times New Roman" pitchFamily="18" charset="0"/>
              </a:rPr>
              <a:t>В</a:t>
            </a:r>
            <a:r>
              <a:rPr lang="ru-RU" b="1" dirty="0">
                <a:solidFill>
                  <a:srgbClr val="7030A0"/>
                </a:solidFill>
                <a:latin typeface="+mn-lt"/>
                <a:cs typeface="Times New Roman" pitchFamily="18" charset="0"/>
              </a:rPr>
              <a:t>. П. Астафьева «Царь-рыба»</a:t>
            </a:r>
            <a:r>
              <a:rPr lang="ru-RU" dirty="0">
                <a:solidFill>
                  <a:srgbClr val="7030A0"/>
                </a:solidFill>
                <a:latin typeface="+mn-lt"/>
                <a:cs typeface="Times New Roman" pitchFamily="18" charset="0"/>
              </a:rPr>
              <a:t> заставляет нас присмотреться к этим явлениям, она призывает: остановитесь, всмотритесь в себя, так ли мы живём? Ведь жизнь дана для осознания себя человеком среди людей: счастливым, добрым, мудрым. </a:t>
            </a:r>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35696" y="476672"/>
            <a:ext cx="5400600" cy="646331"/>
          </a:xfrm>
          <a:prstGeom prst="rect">
            <a:avLst/>
          </a:prstGeom>
          <a:noFill/>
        </p:spPr>
        <p:txBody>
          <a:bodyPr wrap="square" rtlCol="0">
            <a:spAutoFit/>
          </a:bodyPr>
          <a:lstStyle/>
          <a:p>
            <a:pPr algn="ctr"/>
            <a:r>
              <a:rPr lang="ru-RU" sz="3600" b="1" dirty="0" smtClean="0">
                <a:solidFill>
                  <a:srgbClr val="990000"/>
                </a:solidFill>
                <a:latin typeface="Monotype Corsiva" pitchFamily="66" charset="0"/>
              </a:rPr>
              <a:t>Афоризмы и крылатые слова</a:t>
            </a:r>
            <a:endParaRPr lang="ru-RU" sz="3600" b="1" dirty="0">
              <a:solidFill>
                <a:srgbClr val="990000"/>
              </a:solidFill>
              <a:latin typeface="Monotype Corsiva" pitchFamily="66" charset="0"/>
            </a:endParaRPr>
          </a:p>
        </p:txBody>
      </p:sp>
      <p:sp>
        <p:nvSpPr>
          <p:cNvPr id="4" name="TextBox 3"/>
          <p:cNvSpPr txBox="1"/>
          <p:nvPr/>
        </p:nvSpPr>
        <p:spPr>
          <a:xfrm>
            <a:off x="611560" y="1052736"/>
            <a:ext cx="7776864" cy="1200329"/>
          </a:xfrm>
          <a:prstGeom prst="rect">
            <a:avLst/>
          </a:prstGeom>
          <a:noFill/>
        </p:spPr>
        <p:txBody>
          <a:bodyPr wrap="square" rtlCol="0">
            <a:spAutoFit/>
          </a:bodyPr>
          <a:lstStyle/>
          <a:p>
            <a:r>
              <a:rPr lang="ru-RU" b="1" dirty="0" smtClean="0">
                <a:solidFill>
                  <a:schemeClr val="accent4">
                    <a:lumMod val="75000"/>
                  </a:schemeClr>
                </a:solidFill>
                <a:latin typeface="+mn-lt"/>
              </a:rPr>
              <a:t>Мы знаем, что с заряженными ружьями А не хотим знать того, что так же надо обращаться и со словом. Слово может и убить, и сделать зло хуже смерти.</a:t>
            </a:r>
          </a:p>
          <a:p>
            <a:pPr algn="r"/>
            <a:r>
              <a:rPr lang="ru-RU" b="1" dirty="0" smtClean="0">
                <a:solidFill>
                  <a:schemeClr val="accent4">
                    <a:lumMod val="75000"/>
                  </a:schemeClr>
                </a:solidFill>
                <a:latin typeface="+mn-lt"/>
              </a:rPr>
              <a:t>Л. Н. Толстой</a:t>
            </a:r>
            <a:endParaRPr lang="ru-RU" b="1" dirty="0">
              <a:solidFill>
                <a:schemeClr val="accent4">
                  <a:lumMod val="75000"/>
                </a:schemeClr>
              </a:solidFill>
              <a:latin typeface="+mn-lt"/>
            </a:endParaRPr>
          </a:p>
        </p:txBody>
      </p:sp>
      <p:sp>
        <p:nvSpPr>
          <p:cNvPr id="5" name="TextBox 4"/>
          <p:cNvSpPr txBox="1"/>
          <p:nvPr/>
        </p:nvSpPr>
        <p:spPr>
          <a:xfrm>
            <a:off x="611560" y="2276872"/>
            <a:ext cx="7776864" cy="923330"/>
          </a:xfrm>
          <a:prstGeom prst="rect">
            <a:avLst/>
          </a:prstGeom>
          <a:noFill/>
        </p:spPr>
        <p:txBody>
          <a:bodyPr wrap="square" rtlCol="0">
            <a:spAutoFit/>
          </a:bodyPr>
          <a:lstStyle/>
          <a:p>
            <a:r>
              <a:rPr lang="ru-RU" b="1" dirty="0" smtClean="0">
                <a:solidFill>
                  <a:schemeClr val="accent4">
                    <a:lumMod val="75000"/>
                  </a:schemeClr>
                </a:solidFill>
                <a:latin typeface="+mn-lt"/>
              </a:rPr>
              <a:t>Умение прощать – свойство сильных. Слабые никогда не прощают.</a:t>
            </a:r>
          </a:p>
          <a:p>
            <a:pPr algn="r"/>
            <a:r>
              <a:rPr lang="ru-RU" b="1" dirty="0" smtClean="0">
                <a:solidFill>
                  <a:schemeClr val="accent4">
                    <a:lumMod val="75000"/>
                  </a:schemeClr>
                </a:solidFill>
                <a:latin typeface="+mn-lt"/>
              </a:rPr>
              <a:t>М.К.Ганди</a:t>
            </a:r>
          </a:p>
          <a:p>
            <a:endParaRPr lang="ru-RU" dirty="0"/>
          </a:p>
        </p:txBody>
      </p:sp>
      <p:sp>
        <p:nvSpPr>
          <p:cNvPr id="6" name="TextBox 5"/>
          <p:cNvSpPr txBox="1"/>
          <p:nvPr/>
        </p:nvSpPr>
        <p:spPr>
          <a:xfrm>
            <a:off x="683568" y="2996952"/>
            <a:ext cx="7848872" cy="1477328"/>
          </a:xfrm>
          <a:prstGeom prst="rect">
            <a:avLst/>
          </a:prstGeom>
          <a:noFill/>
        </p:spPr>
        <p:txBody>
          <a:bodyPr wrap="square" rtlCol="0">
            <a:spAutoFit/>
          </a:bodyPr>
          <a:lstStyle/>
          <a:p>
            <a:pPr lvl="0"/>
            <a:r>
              <a:rPr lang="ru-RU" b="1" dirty="0" smtClean="0">
                <a:solidFill>
                  <a:schemeClr val="accent4">
                    <a:lumMod val="75000"/>
                  </a:schemeClr>
                </a:solidFill>
                <a:latin typeface="+mn-lt"/>
              </a:rPr>
              <a:t>Маленького ребёнка можно взять на руки, прижать к себе и хоть так попросить прощения. Со взрослыми труднее: слово сказано, назад не возьмёшь, и ранит обоих. </a:t>
            </a:r>
          </a:p>
          <a:p>
            <a:pPr lvl="0" algn="r"/>
            <a:r>
              <a:rPr lang="ru-RU" b="1" dirty="0" smtClean="0">
                <a:solidFill>
                  <a:schemeClr val="accent4">
                    <a:lumMod val="75000"/>
                  </a:schemeClr>
                </a:solidFill>
                <a:latin typeface="+mn-lt"/>
              </a:rPr>
              <a:t>Айрис </a:t>
            </a:r>
            <a:r>
              <a:rPr lang="ru-RU" b="1" dirty="0" err="1" smtClean="0">
                <a:solidFill>
                  <a:schemeClr val="accent4">
                    <a:lumMod val="75000"/>
                  </a:schemeClr>
                </a:solidFill>
                <a:latin typeface="+mn-lt"/>
              </a:rPr>
              <a:t>Мёрдок</a:t>
            </a:r>
            <a:endParaRPr lang="ru-RU" b="1" dirty="0" smtClean="0">
              <a:solidFill>
                <a:schemeClr val="accent4">
                  <a:lumMod val="75000"/>
                </a:schemeClr>
              </a:solidFill>
              <a:latin typeface="+mn-lt"/>
            </a:endParaRPr>
          </a:p>
          <a:p>
            <a:endParaRPr lang="ru-RU" dirty="0"/>
          </a:p>
        </p:txBody>
      </p:sp>
      <p:sp>
        <p:nvSpPr>
          <p:cNvPr id="7" name="TextBox 6"/>
          <p:cNvSpPr txBox="1"/>
          <p:nvPr/>
        </p:nvSpPr>
        <p:spPr>
          <a:xfrm>
            <a:off x="611560" y="4077072"/>
            <a:ext cx="7920880" cy="923330"/>
          </a:xfrm>
          <a:prstGeom prst="rect">
            <a:avLst/>
          </a:prstGeom>
          <a:noFill/>
        </p:spPr>
        <p:txBody>
          <a:bodyPr wrap="square" rtlCol="0">
            <a:spAutoFit/>
          </a:bodyPr>
          <a:lstStyle/>
          <a:p>
            <a:pPr lvl="0"/>
            <a:r>
              <a:rPr lang="ru-RU" b="1" dirty="0" smtClean="0">
                <a:solidFill>
                  <a:schemeClr val="accent4">
                    <a:lumMod val="75000"/>
                  </a:schemeClr>
                </a:solidFill>
                <a:latin typeface="+mn-lt"/>
              </a:rPr>
              <a:t>Прощение обладает тем же безумным свойством, что и благодать — оно ничем не заслужено, не отмерено, оно — несправедливо. Ф. </a:t>
            </a:r>
            <a:r>
              <a:rPr lang="ru-RU" b="1" dirty="0" err="1" smtClean="0">
                <a:solidFill>
                  <a:schemeClr val="accent4">
                    <a:lumMod val="75000"/>
                  </a:schemeClr>
                </a:solidFill>
                <a:latin typeface="+mn-lt"/>
              </a:rPr>
              <a:t>Янси</a:t>
            </a:r>
            <a:endParaRPr lang="ru-RU" b="1" dirty="0" smtClean="0">
              <a:solidFill>
                <a:schemeClr val="accent4">
                  <a:lumMod val="75000"/>
                </a:schemeClr>
              </a:solidFill>
              <a:latin typeface="+mn-lt"/>
            </a:endParaRPr>
          </a:p>
          <a:p>
            <a:endParaRPr lang="ru-RU" dirty="0"/>
          </a:p>
        </p:txBody>
      </p:sp>
      <p:sp>
        <p:nvSpPr>
          <p:cNvPr id="8" name="TextBox 7"/>
          <p:cNvSpPr txBox="1"/>
          <p:nvPr/>
        </p:nvSpPr>
        <p:spPr>
          <a:xfrm>
            <a:off x="611560" y="4797152"/>
            <a:ext cx="7992888" cy="646331"/>
          </a:xfrm>
          <a:prstGeom prst="rect">
            <a:avLst/>
          </a:prstGeom>
          <a:noFill/>
        </p:spPr>
        <p:txBody>
          <a:bodyPr wrap="square" rtlCol="0">
            <a:spAutoFit/>
          </a:bodyPr>
          <a:lstStyle/>
          <a:p>
            <a:r>
              <a:rPr lang="ru-RU" b="1" dirty="0" smtClean="0">
                <a:solidFill>
                  <a:schemeClr val="accent4">
                    <a:lumMod val="75000"/>
                  </a:schemeClr>
                </a:solidFill>
                <a:latin typeface="+mn-lt"/>
              </a:rPr>
              <a:t>Прощайте врагов ваших – это лучший способ вывести их из себя.</a:t>
            </a:r>
          </a:p>
          <a:p>
            <a:pPr algn="r"/>
            <a:r>
              <a:rPr lang="ru-RU" b="1" dirty="0" smtClean="0">
                <a:solidFill>
                  <a:schemeClr val="accent4">
                    <a:lumMod val="75000"/>
                  </a:schemeClr>
                </a:solidFill>
                <a:latin typeface="+mn-lt"/>
              </a:rPr>
              <a:t>О. </a:t>
            </a:r>
            <a:r>
              <a:rPr lang="ru-RU" b="1" dirty="0" err="1" smtClean="0">
                <a:solidFill>
                  <a:schemeClr val="accent4">
                    <a:lumMod val="75000"/>
                  </a:schemeClr>
                </a:solidFill>
                <a:latin typeface="+mn-lt"/>
              </a:rPr>
              <a:t>Уальд</a:t>
            </a:r>
            <a:endParaRPr lang="ru-RU" b="1" dirty="0">
              <a:solidFill>
                <a:schemeClr val="accent4">
                  <a:lumMod val="75000"/>
                </a:schemeClr>
              </a:solidFill>
              <a:latin typeface="+mn-lt"/>
            </a:endParaRPr>
          </a:p>
        </p:txBody>
      </p:sp>
      <p:sp>
        <p:nvSpPr>
          <p:cNvPr id="9" name="TextBox 8"/>
          <p:cNvSpPr txBox="1"/>
          <p:nvPr/>
        </p:nvSpPr>
        <p:spPr>
          <a:xfrm>
            <a:off x="611560" y="5373216"/>
            <a:ext cx="7992888" cy="1200329"/>
          </a:xfrm>
          <a:prstGeom prst="rect">
            <a:avLst/>
          </a:prstGeom>
          <a:noFill/>
        </p:spPr>
        <p:txBody>
          <a:bodyPr wrap="square" rtlCol="0">
            <a:spAutoFit/>
          </a:bodyPr>
          <a:lstStyle/>
          <a:p>
            <a:pPr lvl="0"/>
            <a:r>
              <a:rPr lang="ru-RU" b="1" dirty="0" smtClean="0">
                <a:solidFill>
                  <a:schemeClr val="accent4">
                    <a:lumMod val="75000"/>
                  </a:schemeClr>
                </a:solidFill>
                <a:latin typeface="+mn-lt"/>
              </a:rPr>
              <a:t>Простить значить освободить заключённого и обнаружить, что заключённым был ты.</a:t>
            </a:r>
          </a:p>
          <a:p>
            <a:pPr lvl="0" algn="r"/>
            <a:r>
              <a:rPr lang="ru-RU" b="1" dirty="0" smtClean="0">
                <a:solidFill>
                  <a:schemeClr val="accent4">
                    <a:lumMod val="75000"/>
                  </a:schemeClr>
                </a:solidFill>
                <a:latin typeface="+mn-lt"/>
              </a:rPr>
              <a:t>Льюис Б. </a:t>
            </a:r>
            <a:r>
              <a:rPr lang="ru-RU" b="1" dirty="0" err="1" smtClean="0">
                <a:solidFill>
                  <a:schemeClr val="accent4">
                    <a:lumMod val="75000"/>
                  </a:schemeClr>
                </a:solidFill>
                <a:latin typeface="+mn-lt"/>
              </a:rPr>
              <a:t>Смидес</a:t>
            </a:r>
            <a:r>
              <a:rPr lang="ru-RU" b="1" dirty="0" smtClean="0">
                <a:solidFill>
                  <a:schemeClr val="accent4">
                    <a:lumMod val="75000"/>
                  </a:schemeClr>
                </a:solidFill>
                <a:latin typeface="+mn-lt"/>
              </a:rPr>
              <a:t>.</a:t>
            </a:r>
          </a:p>
          <a:p>
            <a:endParaRPr lang="ru-RU" dirty="0"/>
          </a:p>
        </p:txBody>
      </p:sp>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Прямоугольник 3"/>
          <p:cNvSpPr>
            <a:spLocks noChangeArrowheads="1"/>
          </p:cNvSpPr>
          <p:nvPr/>
        </p:nvSpPr>
        <p:spPr bwMode="auto">
          <a:xfrm>
            <a:off x="611560" y="1412776"/>
            <a:ext cx="7924800" cy="1015663"/>
          </a:xfrm>
          <a:prstGeom prst="rect">
            <a:avLst/>
          </a:prstGeom>
          <a:noFill/>
          <a:ln w="9525">
            <a:noFill/>
            <a:miter lim="800000"/>
            <a:headEnd/>
            <a:tailEnd/>
          </a:ln>
        </p:spPr>
        <p:txBody>
          <a:bodyPr>
            <a:spAutoFit/>
          </a:bodyPr>
          <a:lstStyle/>
          <a:p>
            <a:pPr algn="just" eaLnBrk="0" hangingPunct="0"/>
            <a:r>
              <a:rPr lang="ru-RU" sz="2000" b="1" dirty="0" smtClean="0">
                <a:solidFill>
                  <a:srgbClr val="7030A0"/>
                </a:solidFill>
                <a:latin typeface="+mn-lt"/>
                <a:cs typeface="Times New Roman" pitchFamily="18" charset="0"/>
              </a:rPr>
              <a:t>Умейте </a:t>
            </a:r>
            <a:r>
              <a:rPr lang="ru-RU" sz="2000" b="1" dirty="0">
                <a:solidFill>
                  <a:srgbClr val="7030A0"/>
                </a:solidFill>
                <a:latin typeface="+mn-lt"/>
                <a:cs typeface="Times New Roman" pitchFamily="18" charset="0"/>
              </a:rPr>
              <a:t>прощать, и тогда вы становитесь нравственно богаче; умейте просить прощения, и тогда вы становитесь нравственно </a:t>
            </a:r>
            <a:r>
              <a:rPr lang="ru-RU" sz="2000" b="1" dirty="0" smtClean="0">
                <a:solidFill>
                  <a:srgbClr val="7030A0"/>
                </a:solidFill>
                <a:latin typeface="+mn-lt"/>
                <a:cs typeface="Times New Roman" pitchFamily="18" charset="0"/>
              </a:rPr>
              <a:t>чище</a:t>
            </a:r>
            <a:r>
              <a:rPr lang="ru-RU" sz="2000" b="1" dirty="0" smtClean="0">
                <a:solidFill>
                  <a:srgbClr val="7030A0"/>
                </a:solidFill>
                <a:latin typeface="+mn-lt"/>
                <a:cs typeface="Times New Roman" pitchFamily="18" charset="0"/>
              </a:rPr>
              <a:t>.</a:t>
            </a:r>
          </a:p>
          <a:p>
            <a:pPr algn="r" eaLnBrk="0" hangingPunct="0"/>
            <a:r>
              <a:rPr lang="ru-RU" sz="2000" b="1" dirty="0" smtClean="0">
                <a:solidFill>
                  <a:srgbClr val="7030A0"/>
                </a:solidFill>
                <a:latin typeface="+mn-lt"/>
                <a:cs typeface="Times New Roman" pitchFamily="18" charset="0"/>
              </a:rPr>
              <a:t>Л. Н. Толстой</a:t>
            </a:r>
            <a:endParaRPr lang="ru-RU" sz="2000" b="1" dirty="0">
              <a:solidFill>
                <a:srgbClr val="7030A0"/>
              </a:solidFill>
              <a:latin typeface="+mn-lt"/>
              <a:cs typeface="Times New Roman" pitchFamily="18" charset="0"/>
            </a:endParaRPr>
          </a:p>
        </p:txBody>
      </p:sp>
      <p:sp>
        <p:nvSpPr>
          <p:cNvPr id="16387" name="Прямоугольник 5"/>
          <p:cNvSpPr>
            <a:spLocks noChangeArrowheads="1"/>
          </p:cNvSpPr>
          <p:nvPr/>
        </p:nvSpPr>
        <p:spPr bwMode="auto">
          <a:xfrm>
            <a:off x="683568" y="476672"/>
            <a:ext cx="8001000" cy="1692771"/>
          </a:xfrm>
          <a:prstGeom prst="rect">
            <a:avLst/>
          </a:prstGeom>
          <a:noFill/>
          <a:ln w="9525">
            <a:noFill/>
            <a:miter lim="800000"/>
            <a:headEnd/>
            <a:tailEnd/>
          </a:ln>
        </p:spPr>
        <p:txBody>
          <a:bodyPr>
            <a:spAutoFit/>
          </a:bodyPr>
          <a:lstStyle/>
          <a:p>
            <a:pPr algn="just"/>
            <a:r>
              <a:rPr lang="ru-RU" sz="2000" b="1" dirty="0">
                <a:solidFill>
                  <a:srgbClr val="7030A0"/>
                </a:solidFill>
                <a:latin typeface="+mn-lt"/>
                <a:cs typeface="Times New Roman" pitchFamily="18" charset="0"/>
              </a:rPr>
              <a:t> </a:t>
            </a:r>
            <a:r>
              <a:rPr lang="ru-RU" sz="2000" b="1" dirty="0" smtClean="0">
                <a:solidFill>
                  <a:srgbClr val="7030A0"/>
                </a:solidFill>
                <a:latin typeface="+mn-lt"/>
                <a:cs typeface="Times New Roman" pitchFamily="18" charset="0"/>
              </a:rPr>
              <a:t>Человек </a:t>
            </a:r>
            <a:r>
              <a:rPr lang="ru-RU" sz="2000" b="1" dirty="0">
                <a:solidFill>
                  <a:srgbClr val="7030A0"/>
                </a:solidFill>
                <a:latin typeface="+mn-lt"/>
                <a:cs typeface="Times New Roman" pitchFamily="18" charset="0"/>
              </a:rPr>
              <a:t>должен научиться жить, руководствуясь не ненавистью и  жаждой мщения, а любовью и </a:t>
            </a:r>
            <a:r>
              <a:rPr lang="ru-RU" sz="2000" b="1" dirty="0" smtClean="0">
                <a:solidFill>
                  <a:srgbClr val="7030A0"/>
                </a:solidFill>
                <a:latin typeface="+mn-lt"/>
                <a:cs typeface="Times New Roman" pitchFamily="18" charset="0"/>
              </a:rPr>
              <a:t>всепрощением. </a:t>
            </a:r>
            <a:endParaRPr lang="ru-RU" sz="2000" b="1" dirty="0" smtClean="0">
              <a:solidFill>
                <a:srgbClr val="7030A0"/>
              </a:solidFill>
              <a:latin typeface="+mn-lt"/>
              <a:cs typeface="Times New Roman" pitchFamily="18" charset="0"/>
            </a:endParaRPr>
          </a:p>
          <a:p>
            <a:pPr algn="r"/>
            <a:r>
              <a:rPr lang="ru-RU" sz="2000" b="1" dirty="0" smtClean="0">
                <a:solidFill>
                  <a:srgbClr val="7030A0"/>
                </a:solidFill>
                <a:latin typeface="+mn-lt"/>
                <a:cs typeface="Times New Roman" pitchFamily="18" charset="0"/>
              </a:rPr>
              <a:t>А</a:t>
            </a:r>
            <a:r>
              <a:rPr lang="ru-RU" sz="2000" b="1" dirty="0">
                <a:solidFill>
                  <a:srgbClr val="7030A0"/>
                </a:solidFill>
                <a:latin typeface="+mn-lt"/>
                <a:cs typeface="Times New Roman" pitchFamily="18" charset="0"/>
              </a:rPr>
              <a:t>. </a:t>
            </a:r>
            <a:r>
              <a:rPr lang="ru-RU" sz="2000" b="1" dirty="0" smtClean="0">
                <a:solidFill>
                  <a:srgbClr val="7030A0"/>
                </a:solidFill>
                <a:latin typeface="+mn-lt"/>
                <a:cs typeface="Times New Roman" pitchFamily="18" charset="0"/>
              </a:rPr>
              <a:t>Керенский</a:t>
            </a:r>
            <a:endParaRPr lang="ru-RU" sz="2000" b="1" dirty="0">
              <a:solidFill>
                <a:srgbClr val="7030A0"/>
              </a:solidFill>
              <a:latin typeface="+mn-lt"/>
              <a:cs typeface="Times New Roman" pitchFamily="18" charset="0"/>
            </a:endParaRPr>
          </a:p>
          <a:p>
            <a:r>
              <a:rPr lang="ru-RU" sz="4400" b="1" i="1" dirty="0">
                <a:solidFill>
                  <a:srgbClr val="7030A0"/>
                </a:solidFill>
              </a:rPr>
              <a:t>  </a:t>
            </a:r>
            <a:endParaRPr lang="ru-RU" sz="2000" dirty="0">
              <a:solidFill>
                <a:srgbClr val="7030A0"/>
              </a:solidFill>
            </a:endParaRPr>
          </a:p>
        </p:txBody>
      </p:sp>
      <p:pic>
        <p:nvPicPr>
          <p:cNvPr id="2050"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23728" y="2708920"/>
            <a:ext cx="4400550" cy="3228975"/>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91880" y="476672"/>
            <a:ext cx="1928733" cy="769441"/>
          </a:xfrm>
          <a:prstGeom prst="rect">
            <a:avLst/>
          </a:prstGeom>
          <a:noFill/>
        </p:spPr>
        <p:txBody>
          <a:bodyPr wrap="none" rtlCol="0">
            <a:spAutoFit/>
          </a:bodyPr>
          <a:lstStyle/>
          <a:p>
            <a:r>
              <a:rPr lang="ru-RU" sz="4400" b="1" dirty="0" smtClean="0">
                <a:solidFill>
                  <a:srgbClr val="002060"/>
                </a:solidFill>
                <a:latin typeface="Monotype Corsiva" pitchFamily="66" charset="0"/>
              </a:rPr>
              <a:t>Притчи</a:t>
            </a:r>
            <a:endParaRPr lang="ru-RU" sz="4400" b="1" dirty="0">
              <a:solidFill>
                <a:srgbClr val="002060"/>
              </a:solidFill>
              <a:latin typeface="Monotype Corsiva" pitchFamily="66" charset="0"/>
            </a:endParaRPr>
          </a:p>
        </p:txBody>
      </p:sp>
      <p:sp>
        <p:nvSpPr>
          <p:cNvPr id="3" name="Прямоугольник 2"/>
          <p:cNvSpPr/>
          <p:nvPr/>
        </p:nvSpPr>
        <p:spPr>
          <a:xfrm>
            <a:off x="539552" y="1196752"/>
            <a:ext cx="8136904" cy="5078313"/>
          </a:xfrm>
          <a:prstGeom prst="rect">
            <a:avLst/>
          </a:prstGeom>
        </p:spPr>
        <p:txBody>
          <a:bodyPr wrap="square">
            <a:spAutoFit/>
          </a:bodyPr>
          <a:lstStyle/>
          <a:p>
            <a:r>
              <a:rPr lang="ru-RU" b="1" dirty="0" smtClean="0">
                <a:solidFill>
                  <a:srgbClr val="002060"/>
                </a:solidFill>
                <a:latin typeface="+mn-lt"/>
              </a:rPr>
              <a:t>Притча о терпении.</a:t>
            </a:r>
          </a:p>
          <a:p>
            <a:r>
              <a:rPr lang="ru-RU" dirty="0" smtClean="0">
                <a:solidFill>
                  <a:srgbClr val="990099"/>
                </a:solidFill>
                <a:latin typeface="+mn-lt"/>
              </a:rPr>
              <a:t>Жил-был мальчик с ужасным характером</a:t>
            </a:r>
            <a:r>
              <a:rPr lang="ru-RU" b="1" dirty="0" smtClean="0">
                <a:solidFill>
                  <a:srgbClr val="990099"/>
                </a:solidFill>
                <a:latin typeface="+mn-lt"/>
              </a:rPr>
              <a:t>. </a:t>
            </a:r>
            <a:r>
              <a:rPr lang="ru-RU" dirty="0" smtClean="0">
                <a:solidFill>
                  <a:srgbClr val="990099"/>
                </a:solidFill>
                <a:latin typeface="+mn-lt"/>
              </a:rPr>
              <a:t>Его отец  дал ему мешочек с гвоздями и велел забивать по гвоздю в забор каждый раз, когда он будет терять терпение и с кем-то ссориться.  В первый день мальчик забил 37 гвоздей, в течение следующих недель он старался сдерживаться, и количество гвоздей уменьшалось день ото дня</a:t>
            </a:r>
            <a:r>
              <a:rPr lang="ru-RU" b="1" dirty="0" smtClean="0">
                <a:solidFill>
                  <a:srgbClr val="990099"/>
                </a:solidFill>
                <a:latin typeface="+mn-lt"/>
              </a:rPr>
              <a:t>. </a:t>
            </a:r>
            <a:r>
              <a:rPr lang="ru-RU" dirty="0" smtClean="0">
                <a:solidFill>
                  <a:srgbClr val="990099"/>
                </a:solidFill>
                <a:latin typeface="+mn-lt"/>
              </a:rPr>
              <a:t>Оказалось, что сдерживаться легче, чем забивать гвозди…</a:t>
            </a:r>
          </a:p>
          <a:p>
            <a:r>
              <a:rPr lang="ru-RU" dirty="0" smtClean="0">
                <a:solidFill>
                  <a:srgbClr val="990099"/>
                </a:solidFill>
                <a:latin typeface="+mn-lt"/>
              </a:rPr>
              <a:t>Наконец наступил день, когда мальчик не забил ни одного гвоздя, тогда он подошел к отцу и сказал ему об этом - отец велел вытаскивать гвозди из забора.</a:t>
            </a:r>
            <a:r>
              <a:rPr lang="ru-RU" b="1" dirty="0" smtClean="0">
                <a:solidFill>
                  <a:srgbClr val="990099"/>
                </a:solidFill>
                <a:latin typeface="+mn-lt"/>
              </a:rPr>
              <a:t> </a:t>
            </a:r>
            <a:r>
              <a:rPr lang="ru-RU" dirty="0" smtClean="0">
                <a:solidFill>
                  <a:srgbClr val="990099"/>
                </a:solidFill>
                <a:latin typeface="+mn-lt"/>
              </a:rPr>
              <a:t>Дни шли за днями, и, наконец, мальчик смог сказать отцу, что вытащил из ограды все гвозди.</a:t>
            </a:r>
          </a:p>
          <a:p>
            <a:r>
              <a:rPr lang="ru-RU" dirty="0" smtClean="0">
                <a:solidFill>
                  <a:srgbClr val="990099"/>
                </a:solidFill>
                <a:latin typeface="+mn-lt"/>
              </a:rPr>
              <a:t>Отец привел сына к ограде и сказал: «Сын мой, ты хорошо вел себя, но посмотри на эти дыры в ограде. Она больше никогда не будет такой, как раньше. Когда ты с кем-то ссоришься и говоришь вещи, которые могут сделать больно, ты наносишь собеседнику рану вроде этой. Ты можешь вонзить в человека нож, а потом его вытащить, но рана все равно останется... Неважно, сколько раз ты будешь просить прощения, рана останется. Душевная рана приносит столько же боли, сколько телесная»</a:t>
            </a: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WordArt 4"/>
          <p:cNvSpPr>
            <a:spLocks noChangeArrowheads="1" noChangeShapeType="1" noTextEdit="1"/>
          </p:cNvSpPr>
          <p:nvPr/>
        </p:nvSpPr>
        <p:spPr bwMode="auto">
          <a:xfrm>
            <a:off x="1371600" y="457200"/>
            <a:ext cx="6781800" cy="6096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endParaRPr lang="ru-RU" sz="3600" b="1" kern="10">
              <a:ln w="9525">
                <a:round/>
                <a:headEnd/>
                <a:tailEnd/>
              </a:ln>
              <a:gradFill rotWithShape="1">
                <a:gsLst>
                  <a:gs pos="0">
                    <a:srgbClr val="FFFFCC"/>
                  </a:gs>
                  <a:gs pos="100000">
                    <a:srgbClr val="FF9999"/>
                  </a:gs>
                </a:gsLst>
                <a:lin ang="5400000" scaled="1"/>
              </a:gradFill>
              <a:latin typeface="Times New Roman"/>
              <a:cs typeface="Times New Roman"/>
            </a:endParaRPr>
          </a:p>
        </p:txBody>
      </p:sp>
      <p:sp>
        <p:nvSpPr>
          <p:cNvPr id="3075" name="Text Box 5"/>
          <p:cNvSpPr txBox="1">
            <a:spLocks noChangeArrowheads="1"/>
          </p:cNvSpPr>
          <p:nvPr/>
        </p:nvSpPr>
        <p:spPr bwMode="auto">
          <a:xfrm>
            <a:off x="457200" y="1600200"/>
            <a:ext cx="5334000" cy="369888"/>
          </a:xfrm>
          <a:prstGeom prst="rect">
            <a:avLst/>
          </a:prstGeom>
          <a:noFill/>
          <a:ln w="9525">
            <a:noFill/>
            <a:miter lim="800000"/>
            <a:headEnd/>
            <a:tailEnd/>
          </a:ln>
        </p:spPr>
        <p:txBody>
          <a:bodyPr>
            <a:spAutoFit/>
          </a:bodyPr>
          <a:lstStyle/>
          <a:p>
            <a:pPr marL="342900" indent="-342900">
              <a:spcBef>
                <a:spcPct val="50000"/>
              </a:spcBef>
            </a:pPr>
            <a:r>
              <a:rPr lang="ru-RU" b="1"/>
              <a:t> </a:t>
            </a:r>
          </a:p>
        </p:txBody>
      </p:sp>
      <p:sp>
        <p:nvSpPr>
          <p:cNvPr id="3076" name="Text Box 6"/>
          <p:cNvSpPr txBox="1">
            <a:spLocks noChangeArrowheads="1"/>
          </p:cNvSpPr>
          <p:nvPr/>
        </p:nvSpPr>
        <p:spPr bwMode="auto">
          <a:xfrm>
            <a:off x="533400" y="2362200"/>
            <a:ext cx="4343400" cy="779463"/>
          </a:xfrm>
          <a:prstGeom prst="rect">
            <a:avLst/>
          </a:prstGeom>
          <a:noFill/>
          <a:ln w="9525">
            <a:noFill/>
            <a:miter lim="800000"/>
            <a:headEnd/>
            <a:tailEnd/>
          </a:ln>
        </p:spPr>
        <p:txBody>
          <a:bodyPr>
            <a:spAutoFit/>
          </a:bodyPr>
          <a:lstStyle/>
          <a:p>
            <a:pPr marL="342900" indent="-342900">
              <a:spcBef>
                <a:spcPct val="50000"/>
              </a:spcBef>
            </a:pPr>
            <a:endParaRPr lang="ru-RU" b="1"/>
          </a:p>
          <a:p>
            <a:pPr marL="342900" indent="-342900">
              <a:spcBef>
                <a:spcPct val="50000"/>
              </a:spcBef>
            </a:pPr>
            <a:endParaRPr lang="ru-RU" b="1"/>
          </a:p>
        </p:txBody>
      </p:sp>
      <p:sp>
        <p:nvSpPr>
          <p:cNvPr id="3077" name="WordArt 11"/>
          <p:cNvSpPr>
            <a:spLocks noChangeArrowheads="1" noChangeShapeType="1" noTextEdit="1"/>
          </p:cNvSpPr>
          <p:nvPr/>
        </p:nvSpPr>
        <p:spPr bwMode="auto">
          <a:xfrm>
            <a:off x="5562600" y="1447800"/>
            <a:ext cx="1752600" cy="685800"/>
          </a:xfrm>
          <a:prstGeom prst="rect">
            <a:avLst/>
          </a:prstGeom>
        </p:spPr>
        <p:txBody>
          <a:bodyPr wrap="none" fromWordArt="1">
            <a:prstTxWarp prst="textFadeUp">
              <a:avLst>
                <a:gd name="adj" fmla="val 9991"/>
              </a:avLst>
            </a:prstTxWarp>
          </a:bodyPr>
          <a:lstStyle/>
          <a:p>
            <a:pPr algn="ctr"/>
            <a:endParaRPr lang="ru-RU" sz="3600" kern="10">
              <a:ln w="12700">
                <a:solidFill>
                  <a:srgbClr val="B2B2B2"/>
                </a:solidFill>
                <a:round/>
                <a:headEnd/>
                <a:tailEnd/>
              </a:ln>
              <a:solidFill>
                <a:srgbClr val="FF0000"/>
              </a:solidFill>
              <a:effectLst>
                <a:outerShdw dist="35921" dir="2700000" sy="50000" rotWithShape="0">
                  <a:srgbClr val="875B0D">
                    <a:alpha val="70000"/>
                  </a:srgbClr>
                </a:outerShdw>
              </a:effectLst>
              <a:latin typeface="Arial"/>
              <a:cs typeface="Arial"/>
            </a:endParaRPr>
          </a:p>
        </p:txBody>
      </p:sp>
      <p:sp>
        <p:nvSpPr>
          <p:cNvPr id="3078" name="WordArt 12"/>
          <p:cNvSpPr>
            <a:spLocks noChangeArrowheads="1" noChangeShapeType="1" noTextEdit="1"/>
          </p:cNvSpPr>
          <p:nvPr/>
        </p:nvSpPr>
        <p:spPr bwMode="auto">
          <a:xfrm>
            <a:off x="4953000" y="2362200"/>
            <a:ext cx="3276600" cy="533400"/>
          </a:xfrm>
          <a:prstGeom prst="rect">
            <a:avLst/>
          </a:prstGeom>
        </p:spPr>
        <p:txBody>
          <a:bodyPr wrap="none" fromWordArt="1">
            <a:prstTxWarp prst="textFadeUp">
              <a:avLst>
                <a:gd name="adj" fmla="val 9991"/>
              </a:avLst>
            </a:prstTxWarp>
          </a:bodyPr>
          <a:lstStyle/>
          <a:p>
            <a:pPr algn="ctr"/>
            <a:endParaRPr lang="ru-RU" sz="3600" kern="10">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a:cs typeface="Arial"/>
            </a:endParaRPr>
          </a:p>
        </p:txBody>
      </p:sp>
      <p:sp>
        <p:nvSpPr>
          <p:cNvPr id="3079" name="WordArt 13"/>
          <p:cNvSpPr>
            <a:spLocks noChangeArrowheads="1" noChangeShapeType="1" noTextEdit="1"/>
          </p:cNvSpPr>
          <p:nvPr/>
        </p:nvSpPr>
        <p:spPr bwMode="auto">
          <a:xfrm>
            <a:off x="5715000" y="2971800"/>
            <a:ext cx="1524000" cy="609600"/>
          </a:xfrm>
          <a:prstGeom prst="rect">
            <a:avLst/>
          </a:prstGeom>
        </p:spPr>
        <p:txBody>
          <a:bodyPr wrap="none" fromWordArt="1">
            <a:prstTxWarp prst="textFadeUp">
              <a:avLst>
                <a:gd name="adj" fmla="val 9991"/>
              </a:avLst>
            </a:prstTxWarp>
          </a:bodyPr>
          <a:lstStyle/>
          <a:p>
            <a:pPr algn="ctr"/>
            <a:endParaRPr lang="ru-RU" sz="3600" kern="10">
              <a:ln w="12700">
                <a:solidFill>
                  <a:srgbClr val="B2B2B2"/>
                </a:solidFill>
                <a:round/>
                <a:headEnd/>
                <a:tailEnd/>
              </a:ln>
              <a:solidFill>
                <a:srgbClr val="FF6600"/>
              </a:solidFill>
              <a:effectLst>
                <a:outerShdw dist="35921" dir="2700000" sy="50000" rotWithShape="0">
                  <a:srgbClr val="875B0D">
                    <a:alpha val="70000"/>
                  </a:srgbClr>
                </a:outerShdw>
              </a:effectLst>
              <a:latin typeface="Arial"/>
              <a:cs typeface="Arial"/>
            </a:endParaRPr>
          </a:p>
        </p:txBody>
      </p:sp>
      <p:sp>
        <p:nvSpPr>
          <p:cNvPr id="3080" name="WordArt 14"/>
          <p:cNvSpPr>
            <a:spLocks noChangeArrowheads="1" noChangeShapeType="1" noTextEdit="1"/>
          </p:cNvSpPr>
          <p:nvPr/>
        </p:nvSpPr>
        <p:spPr bwMode="auto">
          <a:xfrm>
            <a:off x="5867400" y="3733800"/>
            <a:ext cx="1676400" cy="523875"/>
          </a:xfrm>
          <a:prstGeom prst="rect">
            <a:avLst/>
          </a:prstGeom>
        </p:spPr>
        <p:txBody>
          <a:bodyPr wrap="none" fromWordArt="1">
            <a:prstTxWarp prst="textFadeUp">
              <a:avLst>
                <a:gd name="adj" fmla="val 9991"/>
              </a:avLst>
            </a:prstTxWarp>
          </a:bodyPr>
          <a:lstStyle/>
          <a:p>
            <a:pPr algn="ctr"/>
            <a:endParaRPr lang="ru-RU" sz="3600" kern="10">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a:cs typeface="Arial"/>
            </a:endParaRPr>
          </a:p>
        </p:txBody>
      </p:sp>
      <p:sp>
        <p:nvSpPr>
          <p:cNvPr id="3081" name="WordArt 15"/>
          <p:cNvSpPr>
            <a:spLocks noChangeArrowheads="1" noChangeShapeType="1" noTextEdit="1"/>
          </p:cNvSpPr>
          <p:nvPr/>
        </p:nvSpPr>
        <p:spPr bwMode="auto">
          <a:xfrm>
            <a:off x="5867400" y="4419600"/>
            <a:ext cx="1828800" cy="523875"/>
          </a:xfrm>
          <a:prstGeom prst="rect">
            <a:avLst/>
          </a:prstGeom>
        </p:spPr>
        <p:txBody>
          <a:bodyPr wrap="none" fromWordArt="1">
            <a:prstTxWarp prst="textFadeUp">
              <a:avLst>
                <a:gd name="adj" fmla="val 9991"/>
              </a:avLst>
            </a:prstTxWarp>
          </a:bodyPr>
          <a:lstStyle/>
          <a:p>
            <a:pPr algn="ctr"/>
            <a:endParaRPr lang="ru-RU" sz="3600" kern="10">
              <a:ln w="12700">
                <a:solidFill>
                  <a:srgbClr val="B2B2B2"/>
                </a:solidFill>
                <a:round/>
                <a:headEnd/>
                <a:tailEnd/>
              </a:ln>
              <a:solidFill>
                <a:srgbClr val="008000"/>
              </a:solidFill>
              <a:effectLst>
                <a:outerShdw dist="35921" dir="2700000" sy="50000" rotWithShape="0">
                  <a:srgbClr val="875B0D">
                    <a:alpha val="70000"/>
                  </a:srgbClr>
                </a:outerShdw>
              </a:effectLst>
              <a:latin typeface="Arial"/>
              <a:cs typeface="Arial"/>
            </a:endParaRPr>
          </a:p>
        </p:txBody>
      </p:sp>
      <p:sp>
        <p:nvSpPr>
          <p:cNvPr id="3082" name="WordArt 16"/>
          <p:cNvSpPr>
            <a:spLocks noChangeArrowheads="1" noChangeShapeType="1" noTextEdit="1"/>
          </p:cNvSpPr>
          <p:nvPr/>
        </p:nvSpPr>
        <p:spPr bwMode="auto">
          <a:xfrm>
            <a:off x="2743200" y="5410200"/>
            <a:ext cx="5978525" cy="762000"/>
          </a:xfrm>
          <a:prstGeom prst="rect">
            <a:avLst/>
          </a:prstGeom>
        </p:spPr>
        <p:txBody>
          <a:bodyPr wrap="none" fromWordArt="1">
            <a:prstTxWarp prst="textFadeUp">
              <a:avLst>
                <a:gd name="adj" fmla="val 9991"/>
              </a:avLst>
            </a:prstTxWarp>
          </a:bodyPr>
          <a:lstStyle/>
          <a:p>
            <a:pPr algn="ctr"/>
            <a:endParaRPr lang="ru-RU" sz="3600" kern="10">
              <a:ln w="12700">
                <a:solidFill>
                  <a:srgbClr val="B2B2B2"/>
                </a:solidFill>
                <a:round/>
                <a:headEnd/>
                <a:tailEnd/>
              </a:ln>
              <a:solidFill>
                <a:srgbClr val="800080"/>
              </a:solidFill>
              <a:effectLst>
                <a:outerShdw dist="35921" dir="2700000" sy="50000" rotWithShape="0">
                  <a:srgbClr val="875B0D">
                    <a:alpha val="70000"/>
                  </a:srgbClr>
                </a:outerShdw>
              </a:effectLst>
              <a:latin typeface="Arial"/>
              <a:cs typeface="Arial"/>
            </a:endParaRPr>
          </a:p>
        </p:txBody>
      </p:sp>
      <p:sp>
        <p:nvSpPr>
          <p:cNvPr id="3083" name="Прямоугольник 11"/>
          <p:cNvSpPr>
            <a:spLocks noChangeArrowheads="1"/>
          </p:cNvSpPr>
          <p:nvPr/>
        </p:nvSpPr>
        <p:spPr bwMode="auto">
          <a:xfrm>
            <a:off x="755576" y="836712"/>
            <a:ext cx="7715304" cy="1508105"/>
          </a:xfrm>
          <a:prstGeom prst="rect">
            <a:avLst/>
          </a:prstGeom>
          <a:noFill/>
          <a:ln w="9525">
            <a:noFill/>
            <a:miter lim="800000"/>
            <a:headEnd/>
            <a:tailEnd/>
          </a:ln>
        </p:spPr>
        <p:txBody>
          <a:bodyPr wrap="square">
            <a:spAutoFit/>
          </a:bodyPr>
          <a:lstStyle/>
          <a:p>
            <a:pPr algn="just"/>
            <a:r>
              <a:rPr lang="ru-RU" sz="2400" b="1" dirty="0">
                <a:solidFill>
                  <a:srgbClr val="002060"/>
                </a:solidFill>
                <a:latin typeface="+mn-lt"/>
                <a:cs typeface="Times New Roman" pitchFamily="18" charset="0"/>
              </a:rPr>
              <a:t>Цель</a:t>
            </a:r>
            <a:r>
              <a:rPr lang="ru-RU" sz="2400" b="1" dirty="0" smtClean="0">
                <a:solidFill>
                  <a:srgbClr val="002060"/>
                </a:solidFill>
                <a:latin typeface="+mn-lt"/>
                <a:cs typeface="Times New Roman" pitchFamily="18" charset="0"/>
              </a:rPr>
              <a:t>:</a:t>
            </a:r>
          </a:p>
          <a:p>
            <a:r>
              <a:rPr lang="ru-RU" sz="2400" b="1" dirty="0" smtClean="0">
                <a:solidFill>
                  <a:srgbClr val="990099"/>
                </a:solidFill>
                <a:latin typeface="+mn-lt"/>
                <a:cs typeface="Times New Roman" pitchFamily="18" charset="0"/>
              </a:rPr>
              <a:t>Духовно-нравственное развитие учащихся средствами литературы и живописи</a:t>
            </a:r>
            <a:r>
              <a:rPr lang="ru-RU" sz="2400" dirty="0" smtClean="0">
                <a:solidFill>
                  <a:srgbClr val="990099"/>
                </a:solidFill>
                <a:latin typeface="+mn-lt"/>
                <a:cs typeface="Times New Roman" pitchFamily="18" charset="0"/>
              </a:rPr>
              <a:t> </a:t>
            </a:r>
            <a:endParaRPr lang="ru-RU" sz="2400" dirty="0">
              <a:solidFill>
                <a:srgbClr val="990099"/>
              </a:solidFill>
              <a:latin typeface="+mn-lt"/>
              <a:cs typeface="Times New Roman" pitchFamily="18" charset="0"/>
            </a:endParaRPr>
          </a:p>
          <a:p>
            <a:pPr algn="just">
              <a:buFontTx/>
              <a:buChar char="-"/>
            </a:pPr>
            <a:endParaRPr lang="ru-RU" sz="2000" b="1" dirty="0">
              <a:solidFill>
                <a:srgbClr val="7030A0"/>
              </a:solidFill>
              <a:latin typeface="Times New Roman" pitchFamily="18" charset="0"/>
              <a:cs typeface="Times New Roman" pitchFamily="18" charset="0"/>
            </a:endParaRPr>
          </a:p>
        </p:txBody>
      </p:sp>
      <p:sp>
        <p:nvSpPr>
          <p:cNvPr id="3084" name="Rectangle 13"/>
          <p:cNvSpPr>
            <a:spLocks noChangeArrowheads="1"/>
          </p:cNvSpPr>
          <p:nvPr/>
        </p:nvSpPr>
        <p:spPr bwMode="auto">
          <a:xfrm>
            <a:off x="683568" y="2210574"/>
            <a:ext cx="8001056" cy="4462760"/>
          </a:xfrm>
          <a:prstGeom prst="rect">
            <a:avLst/>
          </a:prstGeom>
          <a:noFill/>
          <a:ln w="9525">
            <a:noFill/>
            <a:miter lim="800000"/>
            <a:headEnd/>
            <a:tailEnd/>
          </a:ln>
        </p:spPr>
        <p:txBody>
          <a:bodyPr wrap="square" anchor="ctr">
            <a:spAutoFit/>
          </a:bodyPr>
          <a:lstStyle/>
          <a:p>
            <a:pPr eaLnBrk="0" hangingPunct="0"/>
            <a:endParaRPr lang="ru-RU" sz="1600" dirty="0">
              <a:latin typeface="Times New Roman" pitchFamily="18" charset="0"/>
              <a:cs typeface="Times New Roman" pitchFamily="18" charset="0"/>
            </a:endParaRPr>
          </a:p>
          <a:p>
            <a:pPr algn="just" eaLnBrk="0" hangingPunct="0"/>
            <a:r>
              <a:rPr lang="ru-RU" sz="2400" b="1" dirty="0">
                <a:solidFill>
                  <a:srgbClr val="002060"/>
                </a:solidFill>
                <a:latin typeface="+mn-lt"/>
                <a:cs typeface="Times New Roman" pitchFamily="18" charset="0"/>
              </a:rPr>
              <a:t>Задачи</a:t>
            </a:r>
            <a:r>
              <a:rPr lang="ru-RU" sz="2400" b="1" dirty="0" smtClean="0">
                <a:solidFill>
                  <a:srgbClr val="002060"/>
                </a:solidFill>
                <a:latin typeface="+mn-lt"/>
                <a:cs typeface="Times New Roman" pitchFamily="18" charset="0"/>
              </a:rPr>
              <a:t>:</a:t>
            </a:r>
          </a:p>
          <a:p>
            <a:pPr>
              <a:buFontTx/>
              <a:buChar char="-"/>
            </a:pPr>
            <a:r>
              <a:rPr lang="ru-RU" sz="2400" b="1" dirty="0" smtClean="0">
                <a:solidFill>
                  <a:srgbClr val="7030A0"/>
                </a:solidFill>
                <a:latin typeface="+mn-lt"/>
                <a:cs typeface="Times New Roman" pitchFamily="18" charset="0"/>
              </a:rPr>
              <a:t> </a:t>
            </a:r>
            <a:r>
              <a:rPr lang="ru-RU" sz="2400" b="1" dirty="0" smtClean="0">
                <a:solidFill>
                  <a:srgbClr val="990099"/>
                </a:solidFill>
                <a:latin typeface="+mn-lt"/>
                <a:cs typeface="Times New Roman" pitchFamily="18" charset="0"/>
              </a:rPr>
              <a:t>исследование актуальной для всех времен ТЕМЫ ПРОЩЕНИЯ в русской литературе; </a:t>
            </a:r>
            <a:endParaRPr lang="ru-RU" sz="2400" b="1" dirty="0">
              <a:solidFill>
                <a:srgbClr val="990099"/>
              </a:solidFill>
              <a:latin typeface="+mn-lt"/>
              <a:cs typeface="Times New Roman" pitchFamily="18" charset="0"/>
            </a:endParaRPr>
          </a:p>
          <a:p>
            <a:pPr>
              <a:buFontTx/>
              <a:buChar char="-"/>
            </a:pPr>
            <a:r>
              <a:rPr lang="ru-RU" sz="2400" b="1" dirty="0">
                <a:solidFill>
                  <a:srgbClr val="990099"/>
                </a:solidFill>
                <a:latin typeface="+mn-lt"/>
                <a:cs typeface="Times New Roman" pitchFamily="18" charset="0"/>
              </a:rPr>
              <a:t> развитие  творческих  способностей  учащихся, </a:t>
            </a:r>
            <a:r>
              <a:rPr lang="ru-RU" sz="2400" b="1" dirty="0" smtClean="0">
                <a:solidFill>
                  <a:srgbClr val="990099"/>
                </a:solidFill>
                <a:latin typeface="+mn-lt"/>
                <a:cs typeface="Times New Roman" pitchFamily="18" charset="0"/>
              </a:rPr>
              <a:t>способности самостоятельного  поиска и анализа  информации;</a:t>
            </a:r>
            <a:endParaRPr lang="ru-RU" sz="2400" b="1" dirty="0">
              <a:solidFill>
                <a:srgbClr val="990099"/>
              </a:solidFill>
              <a:latin typeface="+mn-lt"/>
              <a:cs typeface="Times New Roman" pitchFamily="18" charset="0"/>
            </a:endParaRPr>
          </a:p>
          <a:p>
            <a:pPr eaLnBrk="0" hangingPunct="0"/>
            <a:r>
              <a:rPr lang="ru-RU" sz="2400" b="1" dirty="0" smtClean="0">
                <a:solidFill>
                  <a:srgbClr val="990099"/>
                </a:solidFill>
                <a:latin typeface="+mn-lt"/>
                <a:cs typeface="Times New Roman" pitchFamily="18" charset="0"/>
              </a:rPr>
              <a:t>- формирование     </a:t>
            </a:r>
            <a:r>
              <a:rPr lang="ru-RU" sz="2400" b="1" dirty="0">
                <a:solidFill>
                  <a:srgbClr val="990099"/>
                </a:solidFill>
                <a:latin typeface="+mn-lt"/>
                <a:cs typeface="Times New Roman" pitchFamily="18" charset="0"/>
              </a:rPr>
              <a:t>коммуникативных    навыков    работы    </a:t>
            </a:r>
            <a:r>
              <a:rPr lang="ru-RU" sz="2400" b="1" dirty="0" smtClean="0">
                <a:solidFill>
                  <a:srgbClr val="990099"/>
                </a:solidFill>
                <a:latin typeface="+mn-lt"/>
                <a:cs typeface="Times New Roman" pitchFamily="18" charset="0"/>
              </a:rPr>
              <a:t>в группе</a:t>
            </a:r>
            <a:r>
              <a:rPr lang="ru-RU" sz="2400" b="1" dirty="0">
                <a:solidFill>
                  <a:srgbClr val="990099"/>
                </a:solidFill>
                <a:latin typeface="+mn-lt"/>
                <a:cs typeface="Times New Roman" pitchFamily="18" charset="0"/>
              </a:rPr>
              <a:t>.</a:t>
            </a:r>
          </a:p>
          <a:p>
            <a:pPr algn="just" eaLnBrk="0" hangingPunct="0"/>
            <a:endParaRPr lang="ru-RU" sz="2400" dirty="0">
              <a:latin typeface="Times New Roman" pitchFamily="18" charset="0"/>
              <a:cs typeface="Times New Roman" pitchFamily="18" charset="0"/>
            </a:endParaRPr>
          </a:p>
          <a:p>
            <a:pPr algn="just" eaLnBrk="0" hangingPunct="0"/>
            <a:endParaRPr lang="ru-RU" sz="2400" dirty="0">
              <a:latin typeface="Times New Roman" pitchFamily="18" charset="0"/>
              <a:cs typeface="Times New Roman" pitchFamily="18" charset="0"/>
            </a:endParaRPr>
          </a:p>
          <a:p>
            <a:pPr eaLnBrk="0" hangingPunct="0"/>
            <a:endParaRPr lang="ru-RU" sz="2800" dirty="0">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484784"/>
            <a:ext cx="4464496" cy="4678204"/>
          </a:xfrm>
          <a:prstGeom prst="rect">
            <a:avLst/>
          </a:prstGeom>
        </p:spPr>
        <p:txBody>
          <a:bodyPr wrap="square">
            <a:spAutoFit/>
          </a:bodyPr>
          <a:lstStyle/>
          <a:p>
            <a:r>
              <a:rPr lang="ru-RU" b="1" dirty="0" smtClean="0">
                <a:solidFill>
                  <a:srgbClr val="002060"/>
                </a:solidFill>
                <a:latin typeface="+mn-lt"/>
                <a:cs typeface="Times New Roman" pitchFamily="18" charset="0"/>
              </a:rPr>
              <a:t>ТРУДНОЕ СЛОВО</a:t>
            </a:r>
            <a:endParaRPr lang="ru-RU" dirty="0" smtClean="0">
              <a:solidFill>
                <a:srgbClr val="002060"/>
              </a:solidFill>
              <a:latin typeface="+mn-lt"/>
              <a:cs typeface="Times New Roman" pitchFamily="18" charset="0"/>
            </a:endParaRPr>
          </a:p>
          <a:p>
            <a:r>
              <a:rPr lang="ru-RU" sz="2000" dirty="0" smtClean="0">
                <a:solidFill>
                  <a:srgbClr val="002060"/>
                </a:solidFill>
                <a:latin typeface="+mn-lt"/>
                <a:cs typeface="Times New Roman" pitchFamily="18" charset="0"/>
              </a:rPr>
              <a:t>Есть трудное слово на свете,</a:t>
            </a:r>
          </a:p>
          <a:p>
            <a:r>
              <a:rPr lang="ru-RU" sz="2000" dirty="0" smtClean="0">
                <a:solidFill>
                  <a:srgbClr val="002060"/>
                </a:solidFill>
                <a:latin typeface="+mn-lt"/>
                <a:cs typeface="Times New Roman" pitchFamily="18" charset="0"/>
              </a:rPr>
              <a:t>Его очень трудно сказать.</a:t>
            </a:r>
          </a:p>
          <a:p>
            <a:r>
              <a:rPr lang="ru-RU" sz="2000" dirty="0" smtClean="0">
                <a:solidFill>
                  <a:srgbClr val="002060"/>
                </a:solidFill>
                <a:latin typeface="+mn-lt"/>
                <a:cs typeface="Times New Roman" pitchFamily="18" charset="0"/>
              </a:rPr>
              <a:t>Его не хотят часто дети</a:t>
            </a:r>
          </a:p>
          <a:p>
            <a:r>
              <a:rPr lang="ru-RU" sz="2000" dirty="0" smtClean="0">
                <a:solidFill>
                  <a:srgbClr val="002060"/>
                </a:solidFill>
                <a:latin typeface="+mn-lt"/>
                <a:cs typeface="Times New Roman" pitchFamily="18" charset="0"/>
              </a:rPr>
              <a:t>И слышать, не то, что понять.</a:t>
            </a:r>
          </a:p>
          <a:p>
            <a:r>
              <a:rPr lang="ru-RU" sz="2000" dirty="0" smtClean="0">
                <a:solidFill>
                  <a:srgbClr val="002060"/>
                </a:solidFill>
                <a:latin typeface="+mn-lt"/>
                <a:cs typeface="Times New Roman" pitchFamily="18" charset="0"/>
              </a:rPr>
              <a:t> </a:t>
            </a:r>
          </a:p>
          <a:p>
            <a:r>
              <a:rPr lang="ru-RU" sz="2000" dirty="0" smtClean="0">
                <a:solidFill>
                  <a:srgbClr val="002060"/>
                </a:solidFill>
                <a:latin typeface="+mn-lt"/>
                <a:cs typeface="Times New Roman" pitchFamily="18" charset="0"/>
              </a:rPr>
              <a:t>Оно никому не мешает,</a:t>
            </a:r>
          </a:p>
          <a:p>
            <a:r>
              <a:rPr lang="ru-RU" sz="2000" dirty="0" smtClean="0">
                <a:solidFill>
                  <a:srgbClr val="002060"/>
                </a:solidFill>
                <a:latin typeface="+mn-lt"/>
                <a:cs typeface="Times New Roman" pitchFamily="18" charset="0"/>
              </a:rPr>
              <a:t>Оно примиряет людей.</a:t>
            </a:r>
          </a:p>
          <a:p>
            <a:r>
              <a:rPr lang="ru-RU" sz="2000" dirty="0" smtClean="0">
                <a:solidFill>
                  <a:srgbClr val="002060"/>
                </a:solidFill>
                <a:latin typeface="+mn-lt"/>
                <a:cs typeface="Times New Roman" pitchFamily="18" charset="0"/>
              </a:rPr>
              <a:t>И тот, кто его применяет,</a:t>
            </a:r>
          </a:p>
          <a:p>
            <a:r>
              <a:rPr lang="ru-RU" sz="2000" dirty="0" smtClean="0">
                <a:solidFill>
                  <a:srgbClr val="002060"/>
                </a:solidFill>
                <a:latin typeface="+mn-lt"/>
                <a:cs typeface="Times New Roman" pitchFamily="18" charset="0"/>
              </a:rPr>
              <a:t>Бывает сердечней, добрей.</a:t>
            </a:r>
          </a:p>
          <a:p>
            <a:r>
              <a:rPr lang="ru-RU" sz="2000" dirty="0" smtClean="0">
                <a:solidFill>
                  <a:srgbClr val="002060"/>
                </a:solidFill>
                <a:latin typeface="+mn-lt"/>
                <a:cs typeface="Times New Roman" pitchFamily="18" charset="0"/>
              </a:rPr>
              <a:t> </a:t>
            </a:r>
          </a:p>
          <a:p>
            <a:r>
              <a:rPr lang="ru-RU" sz="2000" dirty="0" smtClean="0">
                <a:solidFill>
                  <a:srgbClr val="002060"/>
                </a:solidFill>
                <a:latin typeface="+mn-lt"/>
                <a:cs typeface="Times New Roman" pitchFamily="18" charset="0"/>
              </a:rPr>
              <a:t>Что это за слово такое,</a:t>
            </a:r>
          </a:p>
          <a:p>
            <a:r>
              <a:rPr lang="ru-RU" sz="2000" dirty="0" smtClean="0">
                <a:solidFill>
                  <a:srgbClr val="002060"/>
                </a:solidFill>
                <a:latin typeface="+mn-lt"/>
                <a:cs typeface="Times New Roman" pitchFamily="18" charset="0"/>
              </a:rPr>
              <a:t>Что многих так сильно страшит?</a:t>
            </a:r>
          </a:p>
          <a:p>
            <a:r>
              <a:rPr lang="ru-RU" sz="2000" dirty="0" smtClean="0">
                <a:solidFill>
                  <a:srgbClr val="002060"/>
                </a:solidFill>
                <a:latin typeface="+mn-lt"/>
                <a:cs typeface="Times New Roman" pitchFamily="18" charset="0"/>
              </a:rPr>
              <a:t>Не сложное, очень простое:</a:t>
            </a:r>
          </a:p>
          <a:p>
            <a:r>
              <a:rPr lang="ru-RU" sz="2000" dirty="0" smtClean="0">
                <a:solidFill>
                  <a:srgbClr val="002060"/>
                </a:solidFill>
                <a:latin typeface="+mn-lt"/>
                <a:cs typeface="Times New Roman" pitchFamily="18" charset="0"/>
              </a:rPr>
              <a:t>«Прости», — и Бог тоже простит.    </a:t>
            </a:r>
            <a:endParaRPr lang="ru-RU" sz="2000" dirty="0">
              <a:solidFill>
                <a:srgbClr val="002060"/>
              </a:solidFill>
              <a:latin typeface="+mn-lt"/>
              <a:cs typeface="Times New Roman" pitchFamily="18" charset="0"/>
            </a:endParaRPr>
          </a:p>
        </p:txBody>
      </p:sp>
      <p:pic>
        <p:nvPicPr>
          <p:cNvPr id="27650" name="Picture 2" descr="http://f1.live4fun.ru/pictures/img_4987759_416_17.jpg"/>
          <p:cNvPicPr>
            <a:picLocks noChangeAspect="1" noChangeArrowheads="1"/>
          </p:cNvPicPr>
          <p:nvPr/>
        </p:nvPicPr>
        <p:blipFill>
          <a:blip r:embed="rId2" cstate="print"/>
          <a:srcRect l="5332" r="39573" b="14893"/>
          <a:stretch>
            <a:fillRect/>
          </a:stretch>
        </p:blipFill>
        <p:spPr bwMode="auto">
          <a:xfrm>
            <a:off x="5357818" y="1779013"/>
            <a:ext cx="2428892" cy="2507243"/>
          </a:xfrm>
          <a:prstGeom prst="rect">
            <a:avLst/>
          </a:prstGeom>
          <a:noFill/>
        </p:spPr>
      </p:pic>
      <p:sp>
        <p:nvSpPr>
          <p:cNvPr id="4" name="TextBox 3"/>
          <p:cNvSpPr txBox="1"/>
          <p:nvPr/>
        </p:nvSpPr>
        <p:spPr>
          <a:xfrm>
            <a:off x="3923928" y="548680"/>
            <a:ext cx="1329210" cy="646331"/>
          </a:xfrm>
          <a:prstGeom prst="rect">
            <a:avLst/>
          </a:prstGeom>
          <a:noFill/>
        </p:spPr>
        <p:txBody>
          <a:bodyPr wrap="none" rtlCol="0">
            <a:spAutoFit/>
          </a:bodyPr>
          <a:lstStyle/>
          <a:p>
            <a:r>
              <a:rPr lang="ru-RU" sz="3600" b="1" dirty="0" smtClean="0">
                <a:solidFill>
                  <a:srgbClr val="002060"/>
                </a:solidFill>
                <a:latin typeface="Monotype Corsiva" pitchFamily="66" charset="0"/>
              </a:rPr>
              <a:t>Стихи</a:t>
            </a:r>
            <a:endParaRPr lang="ru-RU" sz="3600" b="1" dirty="0">
              <a:solidFill>
                <a:srgbClr val="002060"/>
              </a:solidFill>
              <a:latin typeface="Monotype Corsiva" pitchFamily="66" charset="0"/>
            </a:endParaRPr>
          </a:p>
        </p:txBody>
      </p:sp>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500034" y="668303"/>
            <a:ext cx="5291166" cy="5663089"/>
          </a:xfrm>
          <a:prstGeom prst="rect">
            <a:avLst/>
          </a:prstGeom>
          <a:noFill/>
          <a:ln w="9525">
            <a:noFill/>
            <a:miter lim="800000"/>
            <a:headEnd/>
            <a:tailEnd/>
          </a:ln>
        </p:spPr>
        <p:txBody>
          <a:bodyPr wrap="square" anchor="ctr">
            <a:spAutoFit/>
          </a:bodyPr>
          <a:lstStyle/>
          <a:p>
            <a:pPr eaLnBrk="0" hangingPunct="0"/>
            <a:r>
              <a:rPr lang="ru-RU" b="1" dirty="0">
                <a:solidFill>
                  <a:srgbClr val="7030A0"/>
                </a:solidFill>
                <a:latin typeface="+mn-lt"/>
                <a:cs typeface="Times New Roman" pitchFamily="18" charset="0"/>
              </a:rPr>
              <a:t>Случаются  обиды  и  размолвки</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В  семье – меж  близких,  чаще – у  друзей.</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Их порождают  сплетни,  кривотолки</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И  оговоры  подленьких  людей.</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Досада,  боль,  порою,  жажда  мщенья</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Захватывает  нас  в  какой-то  миг…</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В  горячке  правых  нет,  ни  очищенья!</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Запал  иссяк – а  правды  не  достиг.</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Умей  прощать  ошибки  и  обиды –</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Так  снимешь  боль,  что  день  терзала  грудь.</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Не  делай  примирения  для   вида:</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Коли  простил, о  прошлом  позабудь!</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И  если  предали  тебя  по  злобе,</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А  твой  обидчик  был  изобличён,</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Прости  его  и  зло срывать  не  пробуй!</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Ты  тоже  будешь  Господом   прощён! </a:t>
            </a:r>
          </a:p>
          <a:p>
            <a:pPr eaLnBrk="0" hangingPunct="0"/>
            <a:r>
              <a:rPr lang="ru-RU" sz="2000" b="1" dirty="0">
                <a:solidFill>
                  <a:srgbClr val="7030A0"/>
                </a:solidFill>
                <a:latin typeface="+mn-lt"/>
                <a:cs typeface="Times New Roman" pitchFamily="18" charset="0"/>
              </a:rPr>
              <a:t>                                          </a:t>
            </a:r>
            <a:r>
              <a:rPr lang="ru-RU" b="1" i="1" dirty="0">
                <a:solidFill>
                  <a:srgbClr val="7030A0"/>
                </a:solidFill>
                <a:latin typeface="+mn-lt"/>
                <a:cs typeface="Times New Roman" pitchFamily="18" charset="0"/>
              </a:rPr>
              <a:t>Д. В. Толстой </a:t>
            </a:r>
            <a:r>
              <a:rPr lang="ru-RU" i="1" dirty="0">
                <a:solidFill>
                  <a:srgbClr val="7030A0"/>
                </a:solidFill>
                <a:latin typeface="+mn-lt"/>
                <a:cs typeface="Times New Roman" pitchFamily="18" charset="0"/>
              </a:rPr>
              <a:t>   </a:t>
            </a:r>
            <a:r>
              <a:rPr lang="ru-RU" sz="2000" i="1" dirty="0">
                <a:solidFill>
                  <a:srgbClr val="7030A0"/>
                </a:solidFill>
                <a:latin typeface="+mn-lt"/>
                <a:cs typeface="Times New Roman" pitchFamily="18" charset="0"/>
              </a:rPr>
              <a:t> </a:t>
            </a:r>
            <a:r>
              <a:rPr lang="ru-RU" sz="2000" dirty="0">
                <a:solidFill>
                  <a:srgbClr val="7030A0"/>
                </a:solidFill>
                <a:latin typeface="+mn-lt"/>
                <a:cs typeface="Times New Roman" pitchFamily="18" charset="0"/>
              </a:rPr>
              <a:t>     </a:t>
            </a:r>
            <a:r>
              <a:rPr lang="ru-RU" sz="2000" dirty="0">
                <a:solidFill>
                  <a:srgbClr val="7030A0"/>
                </a:solidFill>
                <a:latin typeface="Times New Roman" pitchFamily="18" charset="0"/>
                <a:cs typeface="Times New Roman" pitchFamily="18" charset="0"/>
              </a:rPr>
              <a:t> </a:t>
            </a:r>
            <a:r>
              <a:rPr lang="ru-RU" sz="1200" dirty="0">
                <a:solidFill>
                  <a:srgbClr val="7030A0"/>
                </a:solidFill>
                <a:latin typeface="Calibri" pitchFamily="34" charset="0"/>
                <a:cs typeface="Times New Roman" pitchFamily="18" charset="0"/>
              </a:rPr>
              <a:t>  </a:t>
            </a:r>
            <a:endParaRPr lang="ru-RU" dirty="0">
              <a:solidFill>
                <a:srgbClr val="7030A0"/>
              </a:solidFill>
            </a:endParaRPr>
          </a:p>
        </p:txBody>
      </p:sp>
      <p:pic>
        <p:nvPicPr>
          <p:cNvPr id="4" name="Рисунок 3" descr="http://s49.radikal.ru/i125/0903/82/892881e2df7f.jpg"/>
          <p:cNvPicPr/>
          <p:nvPr/>
        </p:nvPicPr>
        <p:blipFill>
          <a:blip r:embed="rId3" cstate="print"/>
          <a:srcRect l="3672" r="6356"/>
          <a:stretch>
            <a:fillRect/>
          </a:stretch>
        </p:blipFill>
        <p:spPr bwMode="auto">
          <a:xfrm>
            <a:off x="5572132" y="1857365"/>
            <a:ext cx="2928958" cy="2928958"/>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ChangeArrowheads="1"/>
          </p:cNvSpPr>
          <p:nvPr/>
        </p:nvSpPr>
        <p:spPr bwMode="auto">
          <a:xfrm>
            <a:off x="4000496" y="810193"/>
            <a:ext cx="4838704" cy="5324535"/>
          </a:xfrm>
          <a:prstGeom prst="rect">
            <a:avLst/>
          </a:prstGeom>
          <a:noFill/>
          <a:ln w="9525">
            <a:noFill/>
            <a:miter lim="800000"/>
            <a:headEnd/>
            <a:tailEnd/>
          </a:ln>
        </p:spPr>
        <p:txBody>
          <a:bodyPr wrap="square" anchor="ctr">
            <a:spAutoFit/>
          </a:bodyPr>
          <a:lstStyle/>
          <a:p>
            <a:pPr eaLnBrk="0" hangingPunct="0"/>
            <a:r>
              <a:rPr lang="ru-RU" sz="2000" b="1" dirty="0">
                <a:solidFill>
                  <a:srgbClr val="7030A0"/>
                </a:solidFill>
                <a:latin typeface="+mj-lt"/>
                <a:cs typeface="Times New Roman" pitchFamily="18" charset="0"/>
              </a:rPr>
              <a:t>Начинаю Петра понимать,</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Когда он у Иисуса спросил:</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«Сколько можно прощать и прощать,</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Когда нет уже больше сил?»</a:t>
            </a:r>
          </a:p>
          <a:p>
            <a:pPr eaLnBrk="0" hangingPunct="0"/>
            <a:r>
              <a:rPr lang="ru-RU" sz="2000" b="1" dirty="0">
                <a:solidFill>
                  <a:srgbClr val="7030A0"/>
                </a:solidFill>
                <a:latin typeface="+mj-lt"/>
                <a:cs typeface="Times New Roman" pitchFamily="18" charset="0"/>
              </a:rPr>
              <a:t>Когда все начинается вновь,</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Как рассвет сменяет закат.</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И кипит от обиды кровь,</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Разум грозно твердит: «Виноват!»</a:t>
            </a:r>
          </a:p>
          <a:p>
            <a:pPr eaLnBrk="0" hangingPunct="0"/>
            <a:r>
              <a:rPr lang="ru-RU" sz="2000" b="1" dirty="0">
                <a:solidFill>
                  <a:srgbClr val="7030A0"/>
                </a:solidFill>
                <a:latin typeface="+mj-lt"/>
                <a:cs typeface="Times New Roman" pitchFamily="18" charset="0"/>
              </a:rPr>
              <a:t>Когда слезы струятся рекой,</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И так дальше не хочется жить…</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Но Иисус – Учитель благой</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Мне опять говорит: простить.</a:t>
            </a:r>
          </a:p>
          <a:p>
            <a:pPr eaLnBrk="0" hangingPunct="0"/>
            <a:r>
              <a:rPr lang="ru-RU" sz="2000" b="1" dirty="0">
                <a:solidFill>
                  <a:srgbClr val="7030A0"/>
                </a:solidFill>
                <a:latin typeface="+mj-lt"/>
                <a:cs typeface="Times New Roman" pitchFamily="18" charset="0"/>
              </a:rPr>
              <a:t>Я склоняюсь у ног Христа:</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«Дай мне силы прощать и любить,</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Изменяй сначала меня,</a:t>
            </a:r>
            <a:br>
              <a:rPr lang="ru-RU" sz="2000" b="1" dirty="0">
                <a:solidFill>
                  <a:srgbClr val="7030A0"/>
                </a:solidFill>
                <a:latin typeface="+mj-lt"/>
                <a:cs typeface="Times New Roman" pitchFamily="18" charset="0"/>
              </a:rPr>
            </a:br>
            <a:r>
              <a:rPr lang="ru-RU" sz="2000" b="1" dirty="0">
                <a:solidFill>
                  <a:srgbClr val="7030A0"/>
                </a:solidFill>
                <a:latin typeface="+mj-lt"/>
                <a:cs typeface="Times New Roman" pitchFamily="18" charset="0"/>
              </a:rPr>
              <a:t>Чтоб смогла обиды забыть</a:t>
            </a:r>
            <a:r>
              <a:rPr lang="ru-RU" sz="2000" b="1" dirty="0" smtClean="0">
                <a:solidFill>
                  <a:srgbClr val="7030A0"/>
                </a:solidFill>
                <a:latin typeface="+mj-lt"/>
                <a:cs typeface="Times New Roman" pitchFamily="18" charset="0"/>
              </a:rPr>
              <a:t>».</a:t>
            </a:r>
          </a:p>
          <a:p>
            <a:pPr eaLnBrk="0" hangingPunct="0"/>
            <a:r>
              <a:rPr lang="ru-RU" sz="2000" b="1" dirty="0" smtClean="0">
                <a:solidFill>
                  <a:srgbClr val="7030A0"/>
                </a:solidFill>
                <a:latin typeface="+mj-lt"/>
                <a:cs typeface="Times New Roman" pitchFamily="18" charset="0"/>
              </a:rPr>
              <a:t>                                   </a:t>
            </a:r>
            <a:r>
              <a:rPr lang="ru-RU" sz="2000" b="1" i="1" dirty="0" smtClean="0">
                <a:solidFill>
                  <a:srgbClr val="7030A0"/>
                </a:solidFill>
                <a:latin typeface="+mj-lt"/>
                <a:cs typeface="Times New Roman" pitchFamily="18" charset="0"/>
              </a:rPr>
              <a:t>М. Тихонова</a:t>
            </a:r>
            <a:endParaRPr lang="ru-RU" sz="3200" b="1" i="1" dirty="0">
              <a:solidFill>
                <a:srgbClr val="7030A0"/>
              </a:solidFill>
              <a:latin typeface="+mj-lt"/>
              <a:cs typeface="Times New Roman" pitchFamily="18" charset="0"/>
            </a:endParaRPr>
          </a:p>
        </p:txBody>
      </p:sp>
      <p:pic>
        <p:nvPicPr>
          <p:cNvPr id="1026" name="Picture 2" descr="C:\Documents and Settings\Для всех\Рабочий стол\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15988" y="1100138"/>
            <a:ext cx="2590800" cy="388620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WordArt 6" descr="Бумажный пакет"/>
          <p:cNvSpPr>
            <a:spLocks noChangeArrowheads="1" noChangeShapeType="1" noTextEdit="1"/>
          </p:cNvSpPr>
          <p:nvPr/>
        </p:nvSpPr>
        <p:spPr bwMode="auto">
          <a:xfrm>
            <a:off x="1905000" y="3352800"/>
            <a:ext cx="5734050" cy="2095500"/>
          </a:xfrm>
          <a:prstGeom prst="rect">
            <a:avLst/>
          </a:prstGeom>
        </p:spPr>
        <p:txBody>
          <a:bodyPr wrap="none" fromWordArt="1">
            <a:prstTxWarp prst="textPlain">
              <a:avLst>
                <a:gd name="adj" fmla="val 50000"/>
              </a:avLst>
            </a:prstTxWarp>
          </a:bodyPr>
          <a:lstStyle/>
          <a:p>
            <a:pPr algn="ctr"/>
            <a:endParaRPr lang="ru-RU" sz="3600" kern="1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Times New Roman"/>
              <a:cs typeface="Times New Roman"/>
            </a:endParaRPr>
          </a:p>
        </p:txBody>
      </p:sp>
      <p:sp>
        <p:nvSpPr>
          <p:cNvPr id="20483" name="WordArt 7" descr="Белый мрамор"/>
          <p:cNvSpPr>
            <a:spLocks noChangeArrowheads="1" noChangeShapeType="1" noTextEdit="1"/>
          </p:cNvSpPr>
          <p:nvPr/>
        </p:nvSpPr>
        <p:spPr bwMode="auto">
          <a:xfrm>
            <a:off x="2362200" y="3352800"/>
            <a:ext cx="5019675" cy="261937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endParaRPr lang="ru-RU" sz="3600" kern="10">
              <a:ln w="9525">
                <a:round/>
                <a:headEnd/>
                <a:tailEnd/>
              </a:ln>
              <a:blipFill dpi="0" rotWithShape="0">
                <a:blip r:embed="rId3"/>
                <a:srcRect/>
                <a:tile tx="0" ty="0" sx="100000" sy="100000" flip="none" algn="tl"/>
              </a:blipFill>
              <a:latin typeface="Arial"/>
              <a:cs typeface="Arial"/>
            </a:endParaRPr>
          </a:p>
        </p:txBody>
      </p:sp>
      <p:sp>
        <p:nvSpPr>
          <p:cNvPr id="5" name="Прямоугольник 4"/>
          <p:cNvSpPr/>
          <p:nvPr/>
        </p:nvSpPr>
        <p:spPr>
          <a:xfrm>
            <a:off x="381000" y="228600"/>
            <a:ext cx="8458200" cy="830263"/>
          </a:xfrm>
          <a:prstGeom prst="rect">
            <a:avLst/>
          </a:prstGeom>
        </p:spPr>
        <p:txBody>
          <a:bodyPr>
            <a:spAutoFit/>
          </a:bodyPr>
          <a:lstStyle/>
          <a:p>
            <a:pPr algn="just">
              <a:defRPr/>
            </a:pPr>
            <a:r>
              <a:rPr lang="ru-RU" sz="4800" dirty="0">
                <a:solidFill>
                  <a:schemeClr val="accent6">
                    <a:lumMod val="75000"/>
                  </a:schemeClr>
                </a:solidFill>
              </a:rPr>
              <a:t>    </a:t>
            </a:r>
            <a:r>
              <a:rPr lang="ru-RU" sz="3200" dirty="0">
                <a:solidFill>
                  <a:srgbClr val="002060"/>
                </a:solidFill>
              </a:rPr>
              <a:t>	</a:t>
            </a:r>
            <a:endParaRPr lang="ru-RU" sz="5400" dirty="0">
              <a:solidFill>
                <a:srgbClr val="002060"/>
              </a:solidFill>
            </a:endParaRPr>
          </a:p>
        </p:txBody>
      </p:sp>
      <p:sp>
        <p:nvSpPr>
          <p:cNvPr id="20485" name="Прямоугольник 5"/>
          <p:cNvSpPr>
            <a:spLocks noChangeArrowheads="1"/>
          </p:cNvSpPr>
          <p:nvPr/>
        </p:nvSpPr>
        <p:spPr bwMode="auto">
          <a:xfrm>
            <a:off x="3643306" y="3124200"/>
            <a:ext cx="5072098" cy="3139321"/>
          </a:xfrm>
          <a:prstGeom prst="rect">
            <a:avLst/>
          </a:prstGeom>
          <a:noFill/>
          <a:ln w="9525">
            <a:noFill/>
            <a:miter lim="800000"/>
            <a:headEnd/>
            <a:tailEnd/>
          </a:ln>
        </p:spPr>
        <p:txBody>
          <a:bodyPr wrap="square">
            <a:spAutoFit/>
          </a:bodyPr>
          <a:lstStyle/>
          <a:p>
            <a:r>
              <a:rPr lang="ru-RU" b="1" dirty="0">
                <a:latin typeface="Times New Roman" pitchFamily="18" charset="0"/>
                <a:cs typeface="Times New Roman" pitchFamily="18" charset="0"/>
              </a:rPr>
              <a:t>                                    </a:t>
            </a:r>
          </a:p>
          <a:p>
            <a:r>
              <a:rPr lang="ru-RU" b="1" dirty="0">
                <a:solidFill>
                  <a:srgbClr val="7030A0"/>
                </a:solidFill>
                <a:latin typeface="+mn-lt"/>
                <a:cs typeface="Times New Roman" pitchFamily="18" charset="0"/>
              </a:rPr>
              <a:t>Учись прощать, прощать не только словом,</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Но всей душой, всей сущностью своей.</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Прощение  рождается любовью</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В творении молитвенных ночей.</a:t>
            </a:r>
          </a:p>
          <a:p>
            <a:endParaRPr lang="ru-RU" b="1" dirty="0">
              <a:solidFill>
                <a:srgbClr val="7030A0"/>
              </a:solidFill>
              <a:latin typeface="+mn-lt"/>
              <a:cs typeface="Times New Roman" pitchFamily="18" charset="0"/>
            </a:endParaRPr>
          </a:p>
          <a:p>
            <a:r>
              <a:rPr lang="ru-RU" b="1" dirty="0">
                <a:solidFill>
                  <a:srgbClr val="7030A0"/>
                </a:solidFill>
                <a:latin typeface="+mn-lt"/>
                <a:cs typeface="Times New Roman" pitchFamily="18" charset="0"/>
              </a:rPr>
              <a:t>Учись прощать. В прощеньи  радость  скрыта.</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Великодушье лечит, как бальзам.</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Кровь  на Кресте за всех пролита.</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Учись прощать, чтоб ты был прощен сам</a:t>
            </a:r>
            <a:r>
              <a:rPr lang="ru-RU" b="1" dirty="0" smtClean="0">
                <a:solidFill>
                  <a:srgbClr val="7030A0"/>
                </a:solidFill>
                <a:latin typeface="+mn-lt"/>
                <a:cs typeface="Times New Roman" pitchFamily="18" charset="0"/>
              </a:rPr>
              <a:t>.</a:t>
            </a:r>
            <a:endParaRPr lang="ru-RU" b="1" dirty="0">
              <a:solidFill>
                <a:srgbClr val="7030A0"/>
              </a:solidFill>
              <a:latin typeface="+mn-lt"/>
              <a:cs typeface="Times New Roman" pitchFamily="18" charset="0"/>
            </a:endParaRPr>
          </a:p>
          <a:p>
            <a:r>
              <a:rPr lang="ru-RU" dirty="0">
                <a:solidFill>
                  <a:srgbClr val="7030A0"/>
                </a:solidFill>
                <a:latin typeface="+mn-lt"/>
              </a:rPr>
              <a:t>                                                  </a:t>
            </a:r>
            <a:r>
              <a:rPr lang="ru-RU" b="1" i="1" dirty="0">
                <a:solidFill>
                  <a:srgbClr val="7030A0"/>
                </a:solidFill>
                <a:latin typeface="+mn-lt"/>
                <a:cs typeface="Times New Roman" pitchFamily="18" charset="0"/>
              </a:rPr>
              <a:t>Б. Пастернак</a:t>
            </a:r>
          </a:p>
        </p:txBody>
      </p:sp>
      <p:pic>
        <p:nvPicPr>
          <p:cNvPr id="20486" name="Рисунок 7" descr="http://im0-tub-ru.yandex.net/i?id=80044942-14-72&amp;n=21"/>
          <p:cNvPicPr>
            <a:picLocks noChangeAspect="1" noChangeArrowheads="1"/>
          </p:cNvPicPr>
          <p:nvPr/>
        </p:nvPicPr>
        <p:blipFill>
          <a:blip r:embed="rId4" cstate="print"/>
          <a:srcRect/>
          <a:stretch>
            <a:fillRect/>
          </a:stretch>
        </p:blipFill>
        <p:spPr bwMode="auto">
          <a:xfrm>
            <a:off x="5364088" y="692696"/>
            <a:ext cx="2524124" cy="2503090"/>
          </a:xfrm>
          <a:prstGeom prst="rect">
            <a:avLst/>
          </a:prstGeom>
          <a:noFill/>
          <a:ln w="9525">
            <a:noFill/>
            <a:miter lim="800000"/>
            <a:headEnd/>
            <a:tailEnd/>
          </a:ln>
        </p:spPr>
      </p:pic>
      <p:sp>
        <p:nvSpPr>
          <p:cNvPr id="20487" name="Прямоугольник 7"/>
          <p:cNvSpPr>
            <a:spLocks noChangeArrowheads="1"/>
          </p:cNvSpPr>
          <p:nvPr/>
        </p:nvSpPr>
        <p:spPr bwMode="auto">
          <a:xfrm>
            <a:off x="500034" y="571480"/>
            <a:ext cx="4605366" cy="2585323"/>
          </a:xfrm>
          <a:prstGeom prst="rect">
            <a:avLst/>
          </a:prstGeom>
          <a:noFill/>
          <a:ln w="9525">
            <a:noFill/>
            <a:miter lim="800000"/>
            <a:headEnd/>
            <a:tailEnd/>
          </a:ln>
        </p:spPr>
        <p:txBody>
          <a:bodyPr wrap="square">
            <a:spAutoFit/>
          </a:bodyPr>
          <a:lstStyle/>
          <a:p>
            <a:r>
              <a:rPr lang="ru-RU" b="1" dirty="0">
                <a:solidFill>
                  <a:srgbClr val="7030A0"/>
                </a:solidFill>
                <a:latin typeface="+mn-lt"/>
                <a:cs typeface="Times New Roman" pitchFamily="18" charset="0"/>
              </a:rPr>
              <a:t>Учись прощать… Молись за обижающих,</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Зло побеждай лучом добра.</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Иди без колебаний в стан прощающих,</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Пока горит Голгофская звезда.</a:t>
            </a:r>
          </a:p>
          <a:p>
            <a:endParaRPr lang="ru-RU" b="1" dirty="0">
              <a:solidFill>
                <a:srgbClr val="7030A0"/>
              </a:solidFill>
              <a:latin typeface="+mn-lt"/>
              <a:cs typeface="Times New Roman" pitchFamily="18" charset="0"/>
            </a:endParaRPr>
          </a:p>
          <a:p>
            <a:r>
              <a:rPr lang="ru-RU" b="1" dirty="0">
                <a:solidFill>
                  <a:srgbClr val="7030A0"/>
                </a:solidFill>
                <a:latin typeface="+mn-lt"/>
                <a:cs typeface="Times New Roman" pitchFamily="18" charset="0"/>
              </a:rPr>
              <a:t>Учись прощать, когда душа обижена,</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И сердце, словно чаша горьких слёз,</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И кажется, что доброта  вся выжжена,</a:t>
            </a:r>
            <a:br>
              <a:rPr lang="ru-RU" b="1" dirty="0">
                <a:solidFill>
                  <a:srgbClr val="7030A0"/>
                </a:solidFill>
                <a:latin typeface="+mn-lt"/>
                <a:cs typeface="Times New Roman" pitchFamily="18" charset="0"/>
              </a:rPr>
            </a:br>
            <a:r>
              <a:rPr lang="ru-RU" b="1" dirty="0">
                <a:solidFill>
                  <a:srgbClr val="7030A0"/>
                </a:solidFill>
                <a:latin typeface="+mn-lt"/>
                <a:cs typeface="Times New Roman" pitchFamily="18" charset="0"/>
              </a:rPr>
              <a:t>Ты  вспомни, как прощал Христос.</a:t>
            </a:r>
          </a:p>
        </p:txBody>
      </p:sp>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0640" y="620688"/>
            <a:ext cx="3986989" cy="584775"/>
          </a:xfrm>
          <a:prstGeom prst="rect">
            <a:avLst/>
          </a:prstGeom>
          <a:noFill/>
        </p:spPr>
        <p:txBody>
          <a:bodyPr wrap="none" rtlCol="0">
            <a:spAutoFit/>
          </a:bodyPr>
          <a:lstStyle/>
          <a:p>
            <a:pPr algn="ctr"/>
            <a:r>
              <a:rPr lang="ru-RU" sz="3200" b="1" dirty="0" smtClean="0">
                <a:solidFill>
                  <a:srgbClr val="990099"/>
                </a:solidFill>
                <a:latin typeface="Monotype Corsiva" pitchFamily="66" charset="0"/>
              </a:rPr>
              <a:t>Творческая мастерская</a:t>
            </a:r>
            <a:endParaRPr lang="ru-RU" sz="3200" b="1" dirty="0">
              <a:solidFill>
                <a:srgbClr val="990099"/>
              </a:solidFill>
              <a:latin typeface="Monotype Corsiva" pitchFamily="66" charset="0"/>
            </a:endParaRPr>
          </a:p>
        </p:txBody>
      </p:sp>
      <p:pic>
        <p:nvPicPr>
          <p:cNvPr id="3" name="Picture 4" descr="5"/>
          <p:cNvPicPr>
            <a:picLocks noChangeAspect="1" noChangeArrowheads="1" noCrop="1"/>
          </p:cNvPicPr>
          <p:nvPr/>
        </p:nvPicPr>
        <p:blipFill>
          <a:blip r:embed="rId2" cstate="print"/>
          <a:srcRect/>
          <a:stretch>
            <a:fillRect/>
          </a:stretch>
        </p:blipFill>
        <p:spPr bwMode="auto">
          <a:xfrm>
            <a:off x="6228184" y="4293096"/>
            <a:ext cx="2440548" cy="1022375"/>
          </a:xfrm>
          <a:prstGeom prst="rect">
            <a:avLst/>
          </a:prstGeom>
          <a:noFill/>
        </p:spPr>
      </p:pic>
      <p:sp>
        <p:nvSpPr>
          <p:cNvPr id="6" name="Прямоугольник 5"/>
          <p:cNvSpPr/>
          <p:nvPr/>
        </p:nvSpPr>
        <p:spPr>
          <a:xfrm>
            <a:off x="827584" y="1268760"/>
            <a:ext cx="6048672" cy="5016758"/>
          </a:xfrm>
          <a:prstGeom prst="rect">
            <a:avLst/>
          </a:prstGeom>
        </p:spPr>
        <p:txBody>
          <a:bodyPr wrap="square">
            <a:spAutoFit/>
          </a:bodyPr>
          <a:lstStyle/>
          <a:p>
            <a:pPr lvl="0"/>
            <a:r>
              <a:rPr lang="ru-RU" sz="2000" b="1" dirty="0" smtClean="0">
                <a:solidFill>
                  <a:schemeClr val="tx2">
                    <a:lumMod val="75000"/>
                  </a:schemeClr>
                </a:solidFill>
                <a:latin typeface="+mn-lt"/>
                <a:ea typeface="Calibri" pitchFamily="34" charset="0"/>
                <a:cs typeface="Times New Roman" pitchFamily="18" charset="0"/>
              </a:rPr>
              <a:t>«Прощенья нет тебе» - жестоки, грубы,</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Надменны эти глупые слова.</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Они как металлический обрубок:</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Мгновенье – и слетает голова.</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Но если вдруг  хоть на минуту</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Ты подобреешь, может быть,</a:t>
            </a:r>
            <a:endParaRPr lang="ru-RU" sz="2000" b="1" dirty="0" smtClean="0">
              <a:solidFill>
                <a:schemeClr val="tx2">
                  <a:lumMod val="75000"/>
                </a:schemeClr>
              </a:solidFill>
              <a:latin typeface="+mn-lt"/>
              <a:cs typeface="Arial" pitchFamily="34" charset="0"/>
            </a:endParaRPr>
          </a:p>
          <a:p>
            <a:r>
              <a:rPr lang="ru-RU" sz="2000" b="1" dirty="0" smtClean="0">
                <a:solidFill>
                  <a:schemeClr val="tx2">
                    <a:lumMod val="75000"/>
                  </a:schemeClr>
                </a:solidFill>
                <a:latin typeface="+mn-lt"/>
              </a:rPr>
              <a:t>Обиду ты свою забудешь</a:t>
            </a:r>
          </a:p>
          <a:p>
            <a:r>
              <a:rPr lang="ru-RU" sz="2000" b="1" dirty="0" smtClean="0">
                <a:solidFill>
                  <a:schemeClr val="tx2">
                    <a:lumMod val="75000"/>
                  </a:schemeClr>
                </a:solidFill>
                <a:latin typeface="+mn-lt"/>
              </a:rPr>
              <a:t>И станет проще, легче жить!</a:t>
            </a:r>
          </a:p>
          <a:p>
            <a:pPr lvl="0" eaLnBrk="0" hangingPunct="0"/>
            <a:r>
              <a:rPr lang="ru-RU" sz="2000" b="1" dirty="0" smtClean="0">
                <a:solidFill>
                  <a:schemeClr val="tx2">
                    <a:lumMod val="75000"/>
                  </a:schemeClr>
                </a:solidFill>
                <a:latin typeface="+mn-lt"/>
                <a:ea typeface="Calibri" pitchFamily="34" charset="0"/>
                <a:cs typeface="Times New Roman" pitchFamily="18" charset="0"/>
              </a:rPr>
              <a:t>Тогда душа свободней станет</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И сердце крылья обретет,</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А кто обиды все вспомянет,</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Себе удвоит груз забот.</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Давайте жить легко и дружно,</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Вот так вот запросто прощать…</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И обижать друзей не нужно,</a:t>
            </a:r>
            <a:endParaRPr lang="ru-RU" sz="2000" b="1" dirty="0" smtClean="0">
              <a:solidFill>
                <a:schemeClr val="tx2">
                  <a:lumMod val="75000"/>
                </a:schemeClr>
              </a:solidFill>
              <a:latin typeface="+mn-lt"/>
              <a:cs typeface="Arial" pitchFamily="34" charset="0"/>
            </a:endParaRPr>
          </a:p>
          <a:p>
            <a:pPr lvl="0" eaLnBrk="0" hangingPunct="0"/>
            <a:r>
              <a:rPr lang="ru-RU" sz="2000" b="1" dirty="0" smtClean="0">
                <a:solidFill>
                  <a:schemeClr val="tx2">
                    <a:lumMod val="75000"/>
                  </a:schemeClr>
                </a:solidFill>
                <a:latin typeface="+mn-lt"/>
                <a:ea typeface="Calibri" pitchFamily="34" charset="0"/>
                <a:cs typeface="Times New Roman" pitchFamily="18" charset="0"/>
              </a:rPr>
              <a:t>И от обиды не страдать!  </a:t>
            </a:r>
            <a:r>
              <a:rPr lang="ru-RU" sz="2000" dirty="0" smtClean="0">
                <a:solidFill>
                  <a:schemeClr val="tx2">
                    <a:lumMod val="75000"/>
                  </a:schemeClr>
                </a:solidFill>
                <a:latin typeface="+mn-lt"/>
                <a:ea typeface="Calibri" pitchFamily="34" charset="0"/>
                <a:cs typeface="Times New Roman" pitchFamily="18" charset="0"/>
              </a:rPr>
              <a:t>(Николаева Ксения, 9 класс)</a:t>
            </a:r>
            <a:endParaRPr lang="ru-RU" sz="2000" dirty="0" smtClean="0">
              <a:solidFill>
                <a:schemeClr val="tx2">
                  <a:lumMod val="75000"/>
                </a:schemeClr>
              </a:solidFill>
              <a:latin typeface="+mn-lt"/>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394692"/>
            <a:ext cx="6480720" cy="6463308"/>
          </a:xfrm>
          <a:prstGeom prst="rect">
            <a:avLst/>
          </a:prstGeom>
          <a:noFill/>
        </p:spPr>
        <p:txBody>
          <a:bodyPr wrap="square" rtlCol="0">
            <a:spAutoFit/>
          </a:bodyPr>
          <a:lstStyle/>
          <a:p>
            <a:r>
              <a:rPr lang="ru-RU" b="1" dirty="0" smtClean="0">
                <a:solidFill>
                  <a:srgbClr val="002060"/>
                </a:solidFill>
                <a:latin typeface="+mn-lt"/>
                <a:cs typeface="Times New Roman" pitchFamily="18" charset="0"/>
              </a:rPr>
              <a:t>Что такое прощенье?</a:t>
            </a:r>
          </a:p>
          <a:p>
            <a:r>
              <a:rPr lang="ru-RU" b="1" dirty="0" smtClean="0">
                <a:solidFill>
                  <a:srgbClr val="002060"/>
                </a:solidFill>
                <a:latin typeface="+mn-lt"/>
                <a:cs typeface="Times New Roman" pitchFamily="18" charset="0"/>
              </a:rPr>
              <a:t>Как на это ответить?</a:t>
            </a:r>
          </a:p>
          <a:p>
            <a:r>
              <a:rPr lang="ru-RU" b="1" dirty="0" smtClean="0">
                <a:solidFill>
                  <a:srgbClr val="002060"/>
                </a:solidFill>
                <a:latin typeface="+mn-lt"/>
                <a:cs typeface="Times New Roman" pitchFamily="18" charset="0"/>
              </a:rPr>
              <a:t>Это очень нелегкий вопрос.</a:t>
            </a:r>
          </a:p>
          <a:p>
            <a:r>
              <a:rPr lang="ru-RU" b="1" dirty="0" smtClean="0">
                <a:solidFill>
                  <a:srgbClr val="002060"/>
                </a:solidFill>
                <a:latin typeface="+mn-lt"/>
                <a:cs typeface="Times New Roman" pitchFamily="18" charset="0"/>
              </a:rPr>
              <a:t>Но я знаю одно, </a:t>
            </a:r>
          </a:p>
          <a:p>
            <a:r>
              <a:rPr lang="ru-RU" b="1" dirty="0" smtClean="0">
                <a:solidFill>
                  <a:srgbClr val="002060"/>
                </a:solidFill>
                <a:latin typeface="+mn-lt"/>
                <a:cs typeface="Times New Roman" pitchFamily="18" charset="0"/>
              </a:rPr>
              <a:t>И мое это мненье,</a:t>
            </a:r>
          </a:p>
          <a:p>
            <a:r>
              <a:rPr lang="ru-RU" b="1" dirty="0" smtClean="0">
                <a:solidFill>
                  <a:srgbClr val="002060"/>
                </a:solidFill>
                <a:latin typeface="+mn-lt"/>
                <a:cs typeface="Times New Roman" pitchFamily="18" charset="0"/>
              </a:rPr>
              <a:t>Отвечая на это всерьез:</a:t>
            </a:r>
          </a:p>
          <a:p>
            <a:r>
              <a:rPr lang="ru-RU" b="1" dirty="0" smtClean="0">
                <a:solidFill>
                  <a:srgbClr val="002060"/>
                </a:solidFill>
                <a:latin typeface="+mn-lt"/>
                <a:cs typeface="Times New Roman" pitchFamily="18" charset="0"/>
              </a:rPr>
              <a:t>Все мы люди, конечно,</a:t>
            </a:r>
          </a:p>
          <a:p>
            <a:r>
              <a:rPr lang="ru-RU" b="1" dirty="0" smtClean="0">
                <a:solidFill>
                  <a:srgbClr val="002060"/>
                </a:solidFill>
                <a:latin typeface="+mn-lt"/>
                <a:cs typeface="Times New Roman" pitchFamily="18" charset="0"/>
              </a:rPr>
              <a:t>Ошибаемся часто</a:t>
            </a:r>
          </a:p>
          <a:p>
            <a:r>
              <a:rPr lang="ru-RU" b="1" dirty="0" smtClean="0">
                <a:solidFill>
                  <a:srgbClr val="002060"/>
                </a:solidFill>
                <a:latin typeface="+mn-lt"/>
                <a:cs typeface="Times New Roman" pitchFamily="18" charset="0"/>
              </a:rPr>
              <a:t>И приходится в жизни </a:t>
            </a:r>
          </a:p>
          <a:p>
            <a:r>
              <a:rPr lang="ru-RU" b="1" dirty="0" smtClean="0">
                <a:solidFill>
                  <a:srgbClr val="002060"/>
                </a:solidFill>
                <a:latin typeface="+mn-lt"/>
                <a:cs typeface="Times New Roman" pitchFamily="18" charset="0"/>
              </a:rPr>
              <a:t>Прощенья просить.</a:t>
            </a:r>
          </a:p>
          <a:p>
            <a:r>
              <a:rPr lang="ru-RU" b="1" dirty="0" smtClean="0">
                <a:solidFill>
                  <a:srgbClr val="002060"/>
                </a:solidFill>
                <a:latin typeface="+mn-lt"/>
                <a:cs typeface="Times New Roman" pitchFamily="18" charset="0"/>
              </a:rPr>
              <a:t>Нелегко ведь бывает</a:t>
            </a:r>
          </a:p>
          <a:p>
            <a:r>
              <a:rPr lang="ru-RU" b="1" dirty="0" smtClean="0">
                <a:solidFill>
                  <a:srgbClr val="002060"/>
                </a:solidFill>
                <a:latin typeface="+mn-lt"/>
                <a:cs typeface="Times New Roman" pitchFamily="18" charset="0"/>
              </a:rPr>
              <a:t>Обижаем напрасно, </a:t>
            </a:r>
          </a:p>
          <a:p>
            <a:r>
              <a:rPr lang="ru-RU" b="1" dirty="0" smtClean="0">
                <a:solidFill>
                  <a:srgbClr val="002060"/>
                </a:solidFill>
                <a:latin typeface="+mn-lt"/>
                <a:cs typeface="Times New Roman" pitchFamily="18" charset="0"/>
              </a:rPr>
              <a:t>Обижаемся сами…</a:t>
            </a:r>
          </a:p>
          <a:p>
            <a:r>
              <a:rPr lang="ru-RU" b="1" dirty="0" smtClean="0">
                <a:solidFill>
                  <a:srgbClr val="002060"/>
                </a:solidFill>
                <a:latin typeface="+mn-lt"/>
                <a:cs typeface="Times New Roman" pitchFamily="18" charset="0"/>
              </a:rPr>
              <a:t>Да чего уж греха тут таить.</a:t>
            </a:r>
          </a:p>
          <a:p>
            <a:r>
              <a:rPr lang="ru-RU" b="1" dirty="0" smtClean="0">
                <a:solidFill>
                  <a:srgbClr val="002060"/>
                </a:solidFill>
                <a:latin typeface="+mn-lt"/>
                <a:cs typeface="Times New Roman" pitchFamily="18" charset="0"/>
              </a:rPr>
              <a:t>Навстречу пойти</a:t>
            </a:r>
          </a:p>
          <a:p>
            <a:r>
              <a:rPr lang="ru-RU" b="1" dirty="0" smtClean="0">
                <a:solidFill>
                  <a:srgbClr val="002060"/>
                </a:solidFill>
                <a:latin typeface="+mn-lt"/>
                <a:cs typeface="Times New Roman" pitchFamily="18" charset="0"/>
              </a:rPr>
              <a:t>С пониманьем к тому, </a:t>
            </a:r>
          </a:p>
          <a:p>
            <a:r>
              <a:rPr lang="ru-RU" b="1" dirty="0" smtClean="0">
                <a:solidFill>
                  <a:srgbClr val="002060"/>
                </a:solidFill>
                <a:latin typeface="+mn-lt"/>
                <a:cs typeface="Times New Roman" pitchFamily="18" charset="0"/>
              </a:rPr>
              <a:t>Кто почувствовал сердцем</a:t>
            </a:r>
          </a:p>
          <a:p>
            <a:r>
              <a:rPr lang="ru-RU" b="1" dirty="0" smtClean="0">
                <a:solidFill>
                  <a:srgbClr val="002060"/>
                </a:solidFill>
                <a:latin typeface="+mn-lt"/>
                <a:cs typeface="Times New Roman" pitchFamily="18" charset="0"/>
              </a:rPr>
              <a:t>Свою ошибку,  вину.</a:t>
            </a:r>
          </a:p>
          <a:p>
            <a:r>
              <a:rPr lang="ru-RU" b="1" dirty="0" smtClean="0">
                <a:solidFill>
                  <a:srgbClr val="002060"/>
                </a:solidFill>
                <a:latin typeface="+mn-lt"/>
                <a:cs typeface="Times New Roman" pitchFamily="18" charset="0"/>
              </a:rPr>
              <a:t>Пройти исцеленье</a:t>
            </a:r>
          </a:p>
          <a:p>
            <a:r>
              <a:rPr lang="ru-RU" b="1" dirty="0" smtClean="0">
                <a:solidFill>
                  <a:srgbClr val="002060"/>
                </a:solidFill>
                <a:latin typeface="+mn-lt"/>
                <a:cs typeface="Times New Roman" pitchFamily="18" charset="0"/>
              </a:rPr>
              <a:t>Пониманием ближних</a:t>
            </a:r>
          </a:p>
          <a:p>
            <a:r>
              <a:rPr lang="ru-RU" b="1" dirty="0" smtClean="0">
                <a:solidFill>
                  <a:srgbClr val="002060"/>
                </a:solidFill>
                <a:latin typeface="+mn-lt"/>
                <a:cs typeface="Times New Roman" pitchFamily="18" charset="0"/>
              </a:rPr>
              <a:t>Есть прощенье</a:t>
            </a:r>
            <a:r>
              <a:rPr lang="ru-RU" b="1" dirty="0" smtClean="0">
                <a:solidFill>
                  <a:srgbClr val="002060"/>
                </a:solidFill>
                <a:latin typeface="+mn-lt"/>
                <a:cs typeface="Times New Roman" pitchFamily="18" charset="0"/>
              </a:rPr>
              <a:t>…  </a:t>
            </a:r>
            <a:r>
              <a:rPr lang="ru-RU" dirty="0" smtClean="0">
                <a:solidFill>
                  <a:srgbClr val="002060"/>
                </a:solidFill>
                <a:latin typeface="+mn-lt"/>
                <a:cs typeface="Times New Roman" pitchFamily="18" charset="0"/>
              </a:rPr>
              <a:t>          (Парфененко Елена, 7 класс)</a:t>
            </a:r>
            <a:endParaRPr lang="ru-RU" dirty="0" smtClean="0">
              <a:solidFill>
                <a:srgbClr val="002060"/>
              </a:solidFill>
              <a:latin typeface="+mn-lt"/>
              <a:cs typeface="Times New Roman" pitchFamily="18" charset="0"/>
            </a:endParaRPr>
          </a:p>
          <a:p>
            <a:r>
              <a:rPr lang="ru-RU" dirty="0" smtClean="0">
                <a:solidFill>
                  <a:srgbClr val="7030A0"/>
                </a:solidFill>
                <a:latin typeface="+mn-lt"/>
                <a:cs typeface="Times New Roman" pitchFamily="18" charset="0"/>
              </a:rPr>
              <a:t>      </a:t>
            </a:r>
            <a:endParaRPr lang="ru-RU" i="1" dirty="0" smtClean="0">
              <a:solidFill>
                <a:srgbClr val="7030A0"/>
              </a:solidFill>
              <a:latin typeface="+mn-lt"/>
              <a:cs typeface="Times New Roman" pitchFamily="18" charset="0"/>
            </a:endParaRPr>
          </a:p>
          <a:p>
            <a:endParaRPr lang="ru-RU" dirty="0"/>
          </a:p>
        </p:txBody>
      </p:sp>
      <p:pic>
        <p:nvPicPr>
          <p:cNvPr id="3" name="Рисунок 2" descr="http://s16.radikal.ru/i191/1310/bf/92584de68598.jpg"/>
          <p:cNvPicPr/>
          <p:nvPr/>
        </p:nvPicPr>
        <p:blipFill>
          <a:blip r:embed="rId2" cstate="print"/>
          <a:srcRect l="12439" r="16482"/>
          <a:stretch>
            <a:fillRect/>
          </a:stretch>
        </p:blipFill>
        <p:spPr bwMode="auto">
          <a:xfrm>
            <a:off x="5148064" y="1916832"/>
            <a:ext cx="2714644" cy="2531109"/>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785794"/>
            <a:ext cx="8001056" cy="5355312"/>
          </a:xfrm>
          <a:prstGeom prst="rect">
            <a:avLst/>
          </a:prstGeom>
        </p:spPr>
        <p:txBody>
          <a:bodyPr wrap="square">
            <a:spAutoFit/>
          </a:bodyPr>
          <a:lstStyle/>
          <a:p>
            <a:pPr algn="just"/>
            <a:r>
              <a:rPr lang="ru-RU" b="1" dirty="0" smtClean="0">
                <a:latin typeface="Times New Roman" pitchFamily="18" charset="0"/>
                <a:cs typeface="Times New Roman" pitchFamily="18" charset="0"/>
              </a:rPr>
              <a:t>   </a:t>
            </a:r>
            <a:r>
              <a:rPr lang="ru-RU" b="1" dirty="0" smtClean="0">
                <a:solidFill>
                  <a:srgbClr val="7030A0"/>
                </a:solidFill>
                <a:latin typeface="Times New Roman" pitchFamily="18" charset="0"/>
                <a:cs typeface="Times New Roman" pitchFamily="18" charset="0"/>
              </a:rPr>
              <a:t> </a:t>
            </a:r>
            <a:r>
              <a:rPr lang="ru-RU" b="1" dirty="0" smtClean="0">
                <a:solidFill>
                  <a:srgbClr val="7030A0"/>
                </a:solidFill>
                <a:latin typeface="+mn-lt"/>
                <a:cs typeface="Times New Roman" pitchFamily="18" charset="0"/>
              </a:rPr>
              <a:t>«Я одна это заметила или нет, что появился дефицит милосердия в наше время. Люди думают в основном только о себе, в них  исчезла частичка человечности! Из реального общения с друзьями и из интернета, я сделала вывод о том, что сейчас идеальный характер - это жестокий, бессердечный человек.  Недавно в метро меня чуть не  сбил с ног мужчина. Идет и не смотрит куда! Он даже не извинился и не оглянулся! Что за наглость! Настроение у меня сразу испортилось. Весь день думала только об этом.</a:t>
            </a:r>
            <a:br>
              <a:rPr lang="ru-RU" b="1" dirty="0" smtClean="0">
                <a:solidFill>
                  <a:srgbClr val="7030A0"/>
                </a:solidFill>
                <a:latin typeface="+mn-lt"/>
                <a:cs typeface="Times New Roman" pitchFamily="18" charset="0"/>
              </a:rPr>
            </a:br>
            <a:r>
              <a:rPr lang="ru-RU" b="1" dirty="0" smtClean="0">
                <a:solidFill>
                  <a:srgbClr val="7030A0"/>
                </a:solidFill>
                <a:latin typeface="+mn-lt"/>
                <a:cs typeface="Times New Roman" pitchFamily="18" charset="0"/>
              </a:rPr>
              <a:t>    В человеке должно быть человечное, все люди одинаковые и лучше будет, если мы будем чувствовать друг друга и стараться делать хорошее друг другу. Тогда мир изменится к лучшему, тогда и появится настоящее милосердие.</a:t>
            </a:r>
            <a:br>
              <a:rPr lang="ru-RU" b="1" dirty="0" smtClean="0">
                <a:solidFill>
                  <a:srgbClr val="7030A0"/>
                </a:solidFill>
                <a:latin typeface="+mn-lt"/>
                <a:cs typeface="Times New Roman" pitchFamily="18" charset="0"/>
              </a:rPr>
            </a:br>
            <a:r>
              <a:rPr lang="ru-RU" b="1" dirty="0" smtClean="0">
                <a:solidFill>
                  <a:srgbClr val="7030A0"/>
                </a:solidFill>
                <a:latin typeface="+mn-lt"/>
                <a:cs typeface="Times New Roman" pitchFamily="18" charset="0"/>
              </a:rPr>
              <a:t>    А ведь это очень большая проблема современного общества. Многие не видят чужой беды, только свою. Даже лучшие друзья могут оставить тебя в самый трудный момент. В людях живёт одно безразличие, жестокость.  После всего этого мы жалуемся на безнравственность современного общества, на его развращенность, на терроризм, который в нем «процветает». Неужели человечество катится к своей гибели и уже ничего нельзя сделать?! Я не верю в это! Выход всегда есть! ». </a:t>
            </a:r>
          </a:p>
          <a:p>
            <a:pPr algn="just"/>
            <a:r>
              <a:rPr lang="ru-RU" dirty="0" smtClean="0">
                <a:solidFill>
                  <a:srgbClr val="7030A0"/>
                </a:solidFill>
                <a:latin typeface="+mn-lt"/>
                <a:cs typeface="Times New Roman" pitchFamily="18" charset="0"/>
              </a:rPr>
              <a:t>                             (</a:t>
            </a:r>
            <a:r>
              <a:rPr lang="ru-RU" i="1" dirty="0" smtClean="0">
                <a:solidFill>
                  <a:srgbClr val="7030A0"/>
                </a:solidFill>
                <a:latin typeface="+mn-lt"/>
                <a:cs typeface="Times New Roman" pitchFamily="18" charset="0"/>
              </a:rPr>
              <a:t>Отрывок из сочинения ученицы  7 класса Парфененко Елены )</a:t>
            </a:r>
            <a:r>
              <a:rPr lang="ru-RU" u="sng" dirty="0" smtClean="0">
                <a:solidFill>
                  <a:srgbClr val="7030A0"/>
                </a:solidFill>
                <a:latin typeface="+mn-lt"/>
                <a:cs typeface="Times New Roman" pitchFamily="18" charset="0"/>
              </a:rPr>
              <a:t> </a:t>
            </a:r>
            <a:endParaRPr lang="ru-RU" dirty="0">
              <a:solidFill>
                <a:srgbClr val="7030A0"/>
              </a:solidFill>
              <a:latin typeface="+mn-lt"/>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75656" y="620688"/>
            <a:ext cx="6173485" cy="769441"/>
          </a:xfrm>
          <a:prstGeom prst="rect">
            <a:avLst/>
          </a:prstGeom>
          <a:noFill/>
        </p:spPr>
        <p:txBody>
          <a:bodyPr wrap="none" rtlCol="0">
            <a:spAutoFit/>
          </a:bodyPr>
          <a:lstStyle/>
          <a:p>
            <a:r>
              <a:rPr lang="ru-RU" sz="4400" b="1" dirty="0" smtClean="0">
                <a:solidFill>
                  <a:schemeClr val="tx2">
                    <a:lumMod val="75000"/>
                  </a:schemeClr>
                </a:solidFill>
                <a:latin typeface="Monotype Corsiva" pitchFamily="66" charset="0"/>
              </a:rPr>
              <a:t>Тема прощения в живописи</a:t>
            </a:r>
            <a:endParaRPr lang="ru-RU" sz="4400" b="1" dirty="0">
              <a:solidFill>
                <a:schemeClr val="tx2">
                  <a:lumMod val="75000"/>
                </a:schemeClr>
              </a:solidFill>
              <a:latin typeface="Monotype Corsiva" pitchFamily="66" charset="0"/>
            </a:endParaRPr>
          </a:p>
        </p:txBody>
      </p:sp>
      <p:sp>
        <p:nvSpPr>
          <p:cNvPr id="4" name="Прямоугольник 3"/>
          <p:cNvSpPr/>
          <p:nvPr/>
        </p:nvSpPr>
        <p:spPr>
          <a:xfrm>
            <a:off x="899592" y="3501008"/>
            <a:ext cx="7200800" cy="2585323"/>
          </a:xfrm>
          <a:prstGeom prst="rect">
            <a:avLst/>
          </a:prstGeom>
        </p:spPr>
        <p:txBody>
          <a:bodyPr wrap="square">
            <a:spAutoFit/>
          </a:bodyPr>
          <a:lstStyle/>
          <a:p>
            <a:r>
              <a:rPr lang="ru-RU" b="1" dirty="0" smtClean="0">
                <a:solidFill>
                  <a:srgbClr val="7030A0"/>
                </a:solidFill>
                <a:latin typeface="+mn-lt"/>
                <a:cs typeface="Times New Roman" pitchFamily="18" charset="0"/>
              </a:rPr>
              <a:t>Бесценный памятник всех веков и народов - Библия - приводит нам притчу о блудном сыне. Непочтительный сын, добившись раздела имущества, «расточил имение свое, живя распутно». Испытав голод и унижения, вернулся и испросил у отца своего прощение, сказав: «Отче, я согрешил перед небом и перед тобою и уже не достоин называться сыном». На обиду старшего сына, жившего вместе с отцом достойно, отец отвечает: «Сын мой, ты всегда со мной, и все мое - твое. А о том надо было радоваться и веселиться, что брат твой сей был мертв и ожил, пропал и нашелся». </a:t>
            </a:r>
            <a:endParaRPr lang="ru-RU" b="1" dirty="0">
              <a:latin typeface="+mn-lt"/>
            </a:endParaRPr>
          </a:p>
        </p:txBody>
      </p:sp>
      <p:pic>
        <p:nvPicPr>
          <p:cNvPr id="1026" name="Picture 2" descr="C:\Users\User\Desktop\_________________4be9221d94dd4.png"/>
          <p:cNvPicPr>
            <a:picLocks noChangeAspect="1" noChangeArrowheads="1"/>
          </p:cNvPicPr>
          <p:nvPr/>
        </p:nvPicPr>
        <p:blipFill>
          <a:blip r:embed="rId2" cstate="print"/>
          <a:srcRect/>
          <a:stretch>
            <a:fillRect/>
          </a:stretch>
        </p:blipFill>
        <p:spPr bwMode="auto">
          <a:xfrm>
            <a:off x="2915816" y="1412776"/>
            <a:ext cx="2667000" cy="2076450"/>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3429000"/>
            <a:ext cx="7992888" cy="2862322"/>
          </a:xfrm>
          <a:prstGeom prst="rect">
            <a:avLst/>
          </a:prstGeom>
          <a:noFill/>
        </p:spPr>
        <p:txBody>
          <a:bodyPr wrap="square" rtlCol="0">
            <a:spAutoFit/>
          </a:bodyPr>
          <a:lstStyle/>
          <a:p>
            <a:r>
              <a:rPr lang="ru-RU" dirty="0" err="1" smtClean="0">
                <a:solidFill>
                  <a:srgbClr val="7030A0"/>
                </a:solidFill>
                <a:latin typeface="+mn-lt"/>
              </a:rPr>
              <a:t>Иероним</a:t>
            </a:r>
            <a:r>
              <a:rPr lang="ru-RU" dirty="0" smtClean="0">
                <a:solidFill>
                  <a:srgbClr val="7030A0"/>
                </a:solidFill>
                <a:latin typeface="+mn-lt"/>
              </a:rPr>
              <a:t> Босх (1460 – 1516) показал нам молодого человека, который возвращается домой, потерпев поражение в борьбе с жизненными обстоятельствами. Присмотримся внимательнее. Усталый, так и хочется сказать «милый юноша», возвращается не нажив богатства, не приведя молодую жену, прячется от невзгод под родительским крылом. Это явно не авантюрист, который готов наняться в ландскнехты, чтобы грабежом, вполне дозволенным в то время, заработать себе состояние. Не из таких людей будут набираться отряды конкистадоров, которые будут составлять себе баснословные состояния, для того чтобы вернуться в Европу и умереть в нищете, на куче соломы.</a:t>
            </a:r>
            <a:endParaRPr lang="ru-RU" dirty="0">
              <a:solidFill>
                <a:srgbClr val="7030A0"/>
              </a:solidFill>
              <a:latin typeface="+mn-lt"/>
            </a:endParaRPr>
          </a:p>
        </p:txBody>
      </p:sp>
      <p:sp>
        <p:nvSpPr>
          <p:cNvPr id="3" name="TextBox 2"/>
          <p:cNvSpPr txBox="1"/>
          <p:nvPr/>
        </p:nvSpPr>
        <p:spPr>
          <a:xfrm>
            <a:off x="611560" y="692696"/>
            <a:ext cx="2448272" cy="707886"/>
          </a:xfrm>
          <a:prstGeom prst="rect">
            <a:avLst/>
          </a:prstGeom>
          <a:noFill/>
        </p:spPr>
        <p:txBody>
          <a:bodyPr wrap="square" rtlCol="0">
            <a:spAutoFit/>
          </a:bodyPr>
          <a:lstStyle/>
          <a:p>
            <a:pPr algn="ctr"/>
            <a:r>
              <a:rPr lang="ru-RU" sz="2000" b="1" dirty="0" err="1" smtClean="0">
                <a:solidFill>
                  <a:srgbClr val="002060"/>
                </a:solidFill>
                <a:latin typeface="+mn-lt"/>
              </a:rPr>
              <a:t>Иероним</a:t>
            </a:r>
            <a:r>
              <a:rPr lang="ru-RU" sz="2000" b="1" dirty="0" smtClean="0">
                <a:solidFill>
                  <a:srgbClr val="002060"/>
                </a:solidFill>
                <a:latin typeface="+mn-lt"/>
              </a:rPr>
              <a:t> Босх «Блудный сын»</a:t>
            </a:r>
            <a:endParaRPr lang="ru-RU" sz="2000" b="1" dirty="0">
              <a:solidFill>
                <a:srgbClr val="002060"/>
              </a:solidFill>
              <a:latin typeface="+mn-lt"/>
            </a:endParaRPr>
          </a:p>
        </p:txBody>
      </p:sp>
      <p:pic>
        <p:nvPicPr>
          <p:cNvPr id="2050" name="Picture 2" descr="C:\Users\User\Desktop\3.jpg"/>
          <p:cNvPicPr>
            <a:picLocks noChangeAspect="1" noChangeArrowheads="1"/>
          </p:cNvPicPr>
          <p:nvPr/>
        </p:nvPicPr>
        <p:blipFill>
          <a:blip r:embed="rId2" cstate="print"/>
          <a:srcRect/>
          <a:stretch>
            <a:fillRect/>
          </a:stretch>
        </p:blipFill>
        <p:spPr bwMode="auto">
          <a:xfrm>
            <a:off x="3131840" y="548680"/>
            <a:ext cx="2808312" cy="2793690"/>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3728" y="764704"/>
            <a:ext cx="5432385" cy="400110"/>
          </a:xfrm>
          <a:prstGeom prst="rect">
            <a:avLst/>
          </a:prstGeom>
          <a:noFill/>
        </p:spPr>
        <p:txBody>
          <a:bodyPr wrap="none" rtlCol="0">
            <a:spAutoFit/>
          </a:bodyPr>
          <a:lstStyle/>
          <a:p>
            <a:pPr algn="ctr"/>
            <a:r>
              <a:rPr lang="ru-RU" sz="2000" b="1" dirty="0" smtClean="0">
                <a:solidFill>
                  <a:srgbClr val="002060"/>
                </a:solidFill>
                <a:latin typeface="+mn-lt"/>
              </a:rPr>
              <a:t>Альбрехт Дюрер ( 1471 – 1528) »Блудный сын»</a:t>
            </a:r>
            <a:endParaRPr lang="ru-RU" sz="2000" b="1" dirty="0">
              <a:solidFill>
                <a:srgbClr val="002060"/>
              </a:solidFill>
              <a:latin typeface="+mn-lt"/>
            </a:endParaRPr>
          </a:p>
        </p:txBody>
      </p:sp>
      <p:pic>
        <p:nvPicPr>
          <p:cNvPr id="11266"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15816" y="1484784"/>
            <a:ext cx="3195298" cy="4239096"/>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785794"/>
            <a:ext cx="8001056" cy="584775"/>
          </a:xfrm>
          <a:prstGeom prst="rect">
            <a:avLst/>
          </a:prstGeom>
          <a:noFill/>
        </p:spPr>
        <p:txBody>
          <a:bodyPr wrap="square" rtlCol="0">
            <a:spAutoFit/>
          </a:bodyPr>
          <a:lstStyle/>
          <a:p>
            <a:pPr algn="ctr"/>
            <a:r>
              <a:rPr lang="ru-RU" sz="3200" b="1" dirty="0" smtClean="0">
                <a:solidFill>
                  <a:srgbClr val="002060"/>
                </a:solidFill>
                <a:latin typeface="+mn-lt"/>
                <a:cs typeface="Times New Roman" pitchFamily="18" charset="0"/>
              </a:rPr>
              <a:t>Этапы работы</a:t>
            </a:r>
            <a:endParaRPr lang="ru-RU" sz="3200" b="1" dirty="0">
              <a:solidFill>
                <a:srgbClr val="002060"/>
              </a:solidFill>
              <a:latin typeface="+mn-lt"/>
              <a:cs typeface="Times New Roman" pitchFamily="18" charset="0"/>
            </a:endParaRPr>
          </a:p>
        </p:txBody>
      </p:sp>
      <p:sp>
        <p:nvSpPr>
          <p:cNvPr id="3" name="TextBox 2"/>
          <p:cNvSpPr txBox="1"/>
          <p:nvPr/>
        </p:nvSpPr>
        <p:spPr>
          <a:xfrm>
            <a:off x="571472" y="1571612"/>
            <a:ext cx="7929618" cy="2554545"/>
          </a:xfrm>
          <a:prstGeom prst="rect">
            <a:avLst/>
          </a:prstGeom>
          <a:noFill/>
        </p:spPr>
        <p:txBody>
          <a:bodyPr wrap="square" rtlCol="0">
            <a:spAutoFit/>
          </a:bodyPr>
          <a:lstStyle/>
          <a:p>
            <a:pPr>
              <a:buFont typeface="Wingdings" pitchFamily="2" charset="2"/>
              <a:buChar char="§"/>
            </a:pPr>
            <a:r>
              <a:rPr lang="ru-RU" sz="2000" dirty="0" smtClean="0">
                <a:solidFill>
                  <a:srgbClr val="7030A0"/>
                </a:solidFill>
                <a:latin typeface="Times New Roman" pitchFamily="18" charset="0"/>
                <a:cs typeface="Times New Roman" pitchFamily="18" charset="0"/>
              </a:rPr>
              <a:t> </a:t>
            </a:r>
            <a:r>
              <a:rPr lang="ru-RU" sz="2000" b="1" dirty="0" smtClean="0">
                <a:solidFill>
                  <a:srgbClr val="7030A0"/>
                </a:solidFill>
                <a:latin typeface="+mn-lt"/>
                <a:cs typeface="Times New Roman" pitchFamily="18" charset="0"/>
              </a:rPr>
              <a:t>Словарная работа</a:t>
            </a:r>
          </a:p>
          <a:p>
            <a:pPr>
              <a:buFont typeface="Wingdings" pitchFamily="2" charset="2"/>
              <a:buChar char="§"/>
            </a:pPr>
            <a:r>
              <a:rPr lang="ru-RU" sz="2000" b="1" dirty="0" smtClean="0">
                <a:solidFill>
                  <a:srgbClr val="7030A0"/>
                </a:solidFill>
                <a:latin typeface="+mn-lt"/>
                <a:cs typeface="Times New Roman" pitchFamily="18" charset="0"/>
              </a:rPr>
              <a:t> Изучение художественных произведений школьной программы</a:t>
            </a:r>
          </a:p>
          <a:p>
            <a:pPr>
              <a:buFont typeface="Wingdings" pitchFamily="2" charset="2"/>
              <a:buChar char="§"/>
            </a:pPr>
            <a:r>
              <a:rPr lang="ru-RU" sz="2000" b="1" dirty="0" smtClean="0">
                <a:solidFill>
                  <a:srgbClr val="7030A0"/>
                </a:solidFill>
                <a:latin typeface="+mn-lt"/>
                <a:cs typeface="Times New Roman" pitchFamily="18" charset="0"/>
              </a:rPr>
              <a:t> Подборка цитат, фольклорного, иллюстративного материала</a:t>
            </a:r>
          </a:p>
          <a:p>
            <a:pPr>
              <a:buFont typeface="Wingdings" pitchFamily="2" charset="2"/>
              <a:buChar char="§"/>
            </a:pPr>
            <a:r>
              <a:rPr lang="ru-RU" sz="2000" b="1" dirty="0" smtClean="0">
                <a:solidFill>
                  <a:srgbClr val="7030A0"/>
                </a:solidFill>
                <a:latin typeface="+mn-lt"/>
                <a:cs typeface="Times New Roman" pitchFamily="18" charset="0"/>
              </a:rPr>
              <a:t> </a:t>
            </a:r>
            <a:r>
              <a:rPr lang="ru-RU" sz="2000" b="1" dirty="0" smtClean="0">
                <a:solidFill>
                  <a:srgbClr val="7030A0"/>
                </a:solidFill>
                <a:latin typeface="+mn-lt"/>
                <a:cs typeface="Times New Roman" pitchFamily="18" charset="0"/>
              </a:rPr>
              <a:t>Творческие работы (сочинения, стихи)</a:t>
            </a:r>
            <a:endParaRPr lang="ru-RU" sz="2000" b="1" dirty="0" smtClean="0">
              <a:solidFill>
                <a:srgbClr val="7030A0"/>
              </a:solidFill>
              <a:latin typeface="+mn-lt"/>
              <a:cs typeface="Times New Roman" pitchFamily="18" charset="0"/>
            </a:endParaRPr>
          </a:p>
          <a:p>
            <a:pPr>
              <a:buFont typeface="Wingdings" pitchFamily="2" charset="2"/>
              <a:buChar char="§"/>
            </a:pPr>
            <a:r>
              <a:rPr lang="ru-RU" sz="2000" b="1" dirty="0" smtClean="0">
                <a:solidFill>
                  <a:srgbClr val="7030A0"/>
                </a:solidFill>
                <a:latin typeface="+mn-lt"/>
                <a:cs typeface="Times New Roman" pitchFamily="18" charset="0"/>
              </a:rPr>
              <a:t> Защита </a:t>
            </a:r>
            <a:r>
              <a:rPr lang="ru-RU" sz="2000" b="1" dirty="0" smtClean="0">
                <a:solidFill>
                  <a:srgbClr val="7030A0"/>
                </a:solidFill>
                <a:latin typeface="+mn-lt"/>
                <a:cs typeface="Times New Roman" pitchFamily="18" charset="0"/>
              </a:rPr>
              <a:t>проекта: круглый стол по теме «Даруйте жизнь, прощая»</a:t>
            </a:r>
            <a:endParaRPr lang="ru-RU" sz="2000" b="1" dirty="0" smtClean="0">
              <a:solidFill>
                <a:srgbClr val="7030A0"/>
              </a:solidFill>
              <a:latin typeface="+mn-lt"/>
              <a:cs typeface="Times New Roman" pitchFamily="18" charset="0"/>
            </a:endParaRPr>
          </a:p>
          <a:p>
            <a:pPr>
              <a:buFont typeface="Wingdings" pitchFamily="2" charset="2"/>
              <a:buChar char="§"/>
            </a:pPr>
            <a:r>
              <a:rPr lang="ru-RU" sz="2000" b="1" dirty="0" smtClean="0">
                <a:solidFill>
                  <a:srgbClr val="7030A0"/>
                </a:solidFill>
                <a:latin typeface="+mn-lt"/>
                <a:cs typeface="Times New Roman" pitchFamily="18" charset="0"/>
              </a:rPr>
              <a:t>Оформление презентации</a:t>
            </a:r>
          </a:p>
          <a:p>
            <a:pPr>
              <a:buFont typeface="Wingdings" pitchFamily="2" charset="2"/>
              <a:buChar char="§"/>
            </a:pPr>
            <a:endParaRPr lang="ru-RU" sz="2000" dirty="0" smtClean="0">
              <a:solidFill>
                <a:srgbClr val="7030A0"/>
              </a:solidFill>
              <a:latin typeface="Times New Roman" pitchFamily="18" charset="0"/>
              <a:cs typeface="Times New Roman" pitchFamily="18" charset="0"/>
            </a:endParaRPr>
          </a:p>
          <a:p>
            <a:pPr>
              <a:buFont typeface="Wingdings" pitchFamily="2" charset="2"/>
              <a:buChar char="§"/>
            </a:pPr>
            <a:endParaRPr lang="ru-RU" sz="2000" dirty="0">
              <a:solidFill>
                <a:srgbClr val="7030A0"/>
              </a:solidFill>
              <a:latin typeface="Times New Roman" pitchFamily="18" charset="0"/>
              <a:cs typeface="Times New Roman" pitchFamily="18" charset="0"/>
            </a:endParaRPr>
          </a:p>
        </p:txBody>
      </p:sp>
      <p:pic>
        <p:nvPicPr>
          <p:cNvPr id="4" name="Picture 6" descr="7"/>
          <p:cNvPicPr>
            <a:picLocks noChangeAspect="1" noChangeArrowheads="1" noCrop="1"/>
          </p:cNvPicPr>
          <p:nvPr/>
        </p:nvPicPr>
        <p:blipFill>
          <a:blip r:embed="rId2" cstate="print"/>
          <a:srcRect/>
          <a:stretch>
            <a:fillRect/>
          </a:stretch>
        </p:blipFill>
        <p:spPr bwMode="auto">
          <a:xfrm>
            <a:off x="5508104" y="3565038"/>
            <a:ext cx="2952725" cy="2714038"/>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4048" y="476672"/>
            <a:ext cx="3682752" cy="1800200"/>
          </a:xfrm>
        </p:spPr>
        <p:txBody>
          <a:bodyPr>
            <a:noAutofit/>
          </a:bodyPr>
          <a:lstStyle/>
          <a:p>
            <a:r>
              <a:rPr lang="ru-RU" sz="2000" b="1" dirty="0" smtClean="0">
                <a:solidFill>
                  <a:srgbClr val="002060"/>
                </a:solidFill>
              </a:rPr>
              <a:t>Рембрандт </a:t>
            </a:r>
            <a:r>
              <a:rPr lang="ru-RU" sz="2000" b="1" dirty="0" err="1" smtClean="0">
                <a:solidFill>
                  <a:srgbClr val="002060"/>
                </a:solidFill>
              </a:rPr>
              <a:t>Харменс</a:t>
            </a:r>
            <a:r>
              <a:rPr lang="ru-RU" sz="2000" b="1" dirty="0" smtClean="0">
                <a:solidFill>
                  <a:srgbClr val="002060"/>
                </a:solidFill>
              </a:rPr>
              <a:t> </a:t>
            </a:r>
            <a:r>
              <a:rPr lang="ru-RU" sz="2000" b="1" dirty="0" err="1" smtClean="0">
                <a:solidFill>
                  <a:srgbClr val="002060"/>
                </a:solidFill>
              </a:rPr>
              <a:t>ван</a:t>
            </a:r>
            <a:r>
              <a:rPr lang="ru-RU" sz="2000" b="1" dirty="0" smtClean="0">
                <a:solidFill>
                  <a:srgbClr val="002060"/>
                </a:solidFill>
              </a:rPr>
              <a:t> Рейн</a:t>
            </a:r>
            <a:br>
              <a:rPr lang="ru-RU" sz="2000" b="1" dirty="0" smtClean="0">
                <a:solidFill>
                  <a:srgbClr val="002060"/>
                </a:solidFill>
              </a:rPr>
            </a:br>
            <a:r>
              <a:rPr lang="en-US" sz="2000" b="1" dirty="0" smtClean="0">
                <a:solidFill>
                  <a:srgbClr val="002060"/>
                </a:solidFill>
              </a:rPr>
              <a:t/>
            </a:r>
            <a:br>
              <a:rPr lang="en-US" sz="2000" b="1" dirty="0" smtClean="0">
                <a:solidFill>
                  <a:srgbClr val="002060"/>
                </a:solidFill>
              </a:rPr>
            </a:br>
            <a:r>
              <a:rPr lang="en-US" sz="2000" b="1" dirty="0" smtClean="0">
                <a:solidFill>
                  <a:srgbClr val="002060"/>
                </a:solidFill>
              </a:rPr>
              <a:t> “</a:t>
            </a:r>
            <a:r>
              <a:rPr lang="ru-RU" sz="2000" b="1" dirty="0" smtClean="0">
                <a:solidFill>
                  <a:srgbClr val="002060"/>
                </a:solidFill>
              </a:rPr>
              <a:t>Возвращение блудного сына</a:t>
            </a:r>
            <a:r>
              <a:rPr lang="en-US" sz="2000" b="1" dirty="0" smtClean="0">
                <a:solidFill>
                  <a:srgbClr val="002060"/>
                </a:solidFill>
              </a:rPr>
              <a:t>”</a:t>
            </a:r>
            <a:r>
              <a:rPr lang="ru-RU" sz="2000" b="1" dirty="0" smtClean="0">
                <a:solidFill>
                  <a:srgbClr val="002060"/>
                </a:solidFill>
              </a:rPr>
              <a:t>, 1663-1665</a:t>
            </a:r>
            <a:endParaRPr lang="ru-RU" sz="2000" b="1" dirty="0">
              <a:solidFill>
                <a:srgbClr val="002060"/>
              </a:solidFill>
            </a:endParaRPr>
          </a:p>
        </p:txBody>
      </p:sp>
      <p:sp>
        <p:nvSpPr>
          <p:cNvPr id="3" name="Объект 2"/>
          <p:cNvSpPr>
            <a:spLocks noGrp="1"/>
          </p:cNvSpPr>
          <p:nvPr>
            <p:ph idx="1"/>
          </p:nvPr>
        </p:nvSpPr>
        <p:spPr>
          <a:xfrm>
            <a:off x="4788024" y="1988840"/>
            <a:ext cx="3816424" cy="4525963"/>
          </a:xfrm>
        </p:spPr>
        <p:txBody>
          <a:bodyPr>
            <a:noAutofit/>
          </a:bodyPr>
          <a:lstStyle/>
          <a:p>
            <a:pPr algn="ctr">
              <a:buNone/>
            </a:pPr>
            <a:r>
              <a:rPr lang="ru-RU" sz="1400" dirty="0" smtClean="0">
                <a:solidFill>
                  <a:srgbClr val="7030A0"/>
                </a:solidFill>
              </a:rPr>
              <a:t>        Данная притча одна из наиболее часто изображаемых в искусстве. Эта тема впервые встречается в витражах французских кафедральных соборов </a:t>
            </a:r>
            <a:r>
              <a:rPr lang="en-US" sz="1400" dirty="0" smtClean="0">
                <a:solidFill>
                  <a:srgbClr val="7030A0"/>
                </a:solidFill>
              </a:rPr>
              <a:t>XIII </a:t>
            </a:r>
            <a:r>
              <a:rPr lang="ru-RU" sz="1400" dirty="0" smtClean="0">
                <a:solidFill>
                  <a:srgbClr val="7030A0"/>
                </a:solidFill>
              </a:rPr>
              <a:t>века. </a:t>
            </a:r>
          </a:p>
          <a:p>
            <a:pPr algn="ctr">
              <a:buNone/>
            </a:pPr>
            <a:r>
              <a:rPr lang="ru-RU" sz="1400" dirty="0" smtClean="0">
                <a:solidFill>
                  <a:srgbClr val="7030A0"/>
                </a:solidFill>
                <a:cs typeface="Times New Roman" pitchFamily="18" charset="0"/>
              </a:rPr>
              <a:t>        Именно этот трогательный момент запечатлел в своем шедевре великий </a:t>
            </a:r>
            <a:r>
              <a:rPr lang="ru-RU" sz="1400" dirty="0" err="1" smtClean="0">
                <a:solidFill>
                  <a:srgbClr val="7030A0"/>
                </a:solidFill>
                <a:cs typeface="Times New Roman" pitchFamily="18" charset="0"/>
              </a:rPr>
              <a:t>Рембрант</a:t>
            </a:r>
            <a:r>
              <a:rPr lang="ru-RU" sz="1400" dirty="0" smtClean="0">
                <a:solidFill>
                  <a:srgbClr val="7030A0"/>
                </a:solidFill>
                <a:cs typeface="Times New Roman" pitchFamily="18" charset="0"/>
              </a:rPr>
              <a:t>. Отец простил своего сына и возрадовался тому, что он ступил на путь истинный. Тихая радость обретения  не только друг друга, но какого - то высшего смысла объединяет старика и настрадавшегося в скитаниях юношу.</a:t>
            </a:r>
            <a:endParaRPr lang="ru-RU" sz="1100" dirty="0" smtClean="0">
              <a:solidFill>
                <a:srgbClr val="7030A0"/>
              </a:solidFill>
              <a:cs typeface="Times New Roman" pitchFamily="18" charset="0"/>
            </a:endParaRPr>
          </a:p>
          <a:p>
            <a:pPr algn="ctr">
              <a:buNone/>
            </a:pPr>
            <a:r>
              <a:rPr lang="ru-RU" sz="1400" dirty="0" smtClean="0">
                <a:solidFill>
                  <a:srgbClr val="7030A0"/>
                </a:solidFill>
                <a:cs typeface="Times New Roman" pitchFamily="18" charset="0"/>
              </a:rPr>
              <a:t>         Жизнь учит юных, а прощение и понимание старшего поколения - залог мира и счастья не только в семье, но и в целом обществе.</a:t>
            </a:r>
            <a:endParaRPr lang="ru-RU" sz="1800" dirty="0" smtClean="0">
              <a:solidFill>
                <a:srgbClr val="7030A0"/>
              </a:solidFill>
              <a:cs typeface="Times New Roman" pitchFamily="18" charset="0"/>
            </a:endParaRPr>
          </a:p>
          <a:p>
            <a:pPr>
              <a:buNone/>
            </a:pPr>
            <a:endParaRPr lang="ru-RU" sz="1400" dirty="0"/>
          </a:p>
        </p:txBody>
      </p:sp>
      <p:pic>
        <p:nvPicPr>
          <p:cNvPr id="10242"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548680"/>
            <a:ext cx="4320480" cy="569223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86754128"/>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692696"/>
            <a:ext cx="5853336" cy="998984"/>
          </a:xfrm>
        </p:spPr>
        <p:txBody>
          <a:bodyPr>
            <a:noAutofit/>
          </a:bodyPr>
          <a:lstStyle/>
          <a:p>
            <a:r>
              <a:rPr lang="ru-RU" sz="2200" b="1" dirty="0" err="1" smtClean="0">
                <a:solidFill>
                  <a:srgbClr val="002060"/>
                </a:solidFill>
              </a:rPr>
              <a:t>Бартоломео</a:t>
            </a:r>
            <a:r>
              <a:rPr lang="ru-RU" sz="2200" b="1" dirty="0" smtClean="0">
                <a:solidFill>
                  <a:srgbClr val="002060"/>
                </a:solidFill>
              </a:rPr>
              <a:t> </a:t>
            </a:r>
            <a:r>
              <a:rPr lang="ru-RU" sz="2200" b="1" dirty="0" err="1" smtClean="0">
                <a:solidFill>
                  <a:srgbClr val="002060"/>
                </a:solidFill>
              </a:rPr>
              <a:t>Мурильо</a:t>
            </a:r>
            <a:r>
              <a:rPr lang="ru-RU" sz="2200" b="1" dirty="0" smtClean="0">
                <a:solidFill>
                  <a:srgbClr val="002060"/>
                </a:solidFill>
              </a:rPr>
              <a:t> </a:t>
            </a:r>
            <a:r>
              <a:rPr lang="en-US" sz="2200" b="1" dirty="0" smtClean="0">
                <a:solidFill>
                  <a:srgbClr val="002060"/>
                </a:solidFill>
              </a:rPr>
              <a:t/>
            </a:r>
            <a:br>
              <a:rPr lang="en-US" sz="2200" b="1" dirty="0" smtClean="0">
                <a:solidFill>
                  <a:srgbClr val="002060"/>
                </a:solidFill>
              </a:rPr>
            </a:br>
            <a:r>
              <a:rPr lang="ru-RU" sz="2200" b="1" dirty="0" smtClean="0">
                <a:solidFill>
                  <a:srgbClr val="002060"/>
                </a:solidFill>
              </a:rPr>
              <a:t>«Возвращение блудного сына», 1667-1670</a:t>
            </a:r>
            <a:r>
              <a:rPr lang="ru-RU" sz="2200" dirty="0" smtClean="0"/>
              <a:t/>
            </a:r>
            <a:br>
              <a:rPr lang="ru-RU" sz="2200" dirty="0" smtClean="0"/>
            </a:br>
            <a:endParaRPr lang="ru-RU" sz="2200" dirty="0"/>
          </a:p>
        </p:txBody>
      </p:sp>
      <p:pic>
        <p:nvPicPr>
          <p:cNvPr id="9218"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79712" y="1541463"/>
            <a:ext cx="5040560" cy="462471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17350850"/>
      </p:ext>
    </p:extLst>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60032" y="620688"/>
            <a:ext cx="3395539" cy="1656184"/>
          </a:xfrm>
        </p:spPr>
        <p:txBody>
          <a:bodyPr>
            <a:normAutofit fontScale="90000"/>
          </a:bodyPr>
          <a:lstStyle/>
          <a:p>
            <a:r>
              <a:rPr lang="ru-RU" sz="2400" b="1" dirty="0" err="1" smtClean="0">
                <a:solidFill>
                  <a:srgbClr val="002060"/>
                </a:solidFill>
              </a:rPr>
              <a:t>Помпео</a:t>
            </a:r>
            <a:r>
              <a:rPr lang="ru-RU" sz="2400" b="1" dirty="0" smtClean="0">
                <a:solidFill>
                  <a:srgbClr val="002060"/>
                </a:solidFill>
              </a:rPr>
              <a:t> </a:t>
            </a:r>
            <a:r>
              <a:rPr lang="ru-RU" sz="2400" b="1" dirty="0" err="1" smtClean="0">
                <a:solidFill>
                  <a:srgbClr val="002060"/>
                </a:solidFill>
              </a:rPr>
              <a:t>Батони</a:t>
            </a:r>
            <a:r>
              <a:rPr lang="ru-RU" sz="2400" b="1" dirty="0" smtClean="0">
                <a:solidFill>
                  <a:srgbClr val="002060"/>
                </a:solidFill>
              </a:rPr>
              <a:t/>
            </a:r>
            <a:br>
              <a:rPr lang="ru-RU" sz="2400" b="1" dirty="0" smtClean="0">
                <a:solidFill>
                  <a:srgbClr val="002060"/>
                </a:solidFill>
              </a:rPr>
            </a:br>
            <a:r>
              <a:rPr lang="en-US" sz="2400" b="1" dirty="0" smtClean="0">
                <a:solidFill>
                  <a:srgbClr val="002060"/>
                </a:solidFill>
              </a:rPr>
              <a:t/>
            </a:r>
            <a:br>
              <a:rPr lang="en-US" sz="2400" b="1" dirty="0" smtClean="0">
                <a:solidFill>
                  <a:srgbClr val="002060"/>
                </a:solidFill>
              </a:rPr>
            </a:br>
            <a:r>
              <a:rPr lang="ru-RU" sz="2400" b="1" dirty="0" smtClean="0">
                <a:solidFill>
                  <a:srgbClr val="002060"/>
                </a:solidFill>
              </a:rPr>
              <a:t>«Возвращение блудного сына», 1773</a:t>
            </a:r>
            <a:r>
              <a:rPr lang="en-US" sz="2400" dirty="0" smtClean="0"/>
              <a:t/>
            </a:r>
            <a:br>
              <a:rPr lang="en-US" sz="2400" dirty="0" smtClean="0"/>
            </a:br>
            <a:endParaRPr lang="ru-RU" sz="2400" dirty="0"/>
          </a:p>
        </p:txBody>
      </p:sp>
      <p:sp>
        <p:nvSpPr>
          <p:cNvPr id="4" name="Прямоугольник 3"/>
          <p:cNvSpPr/>
          <p:nvPr/>
        </p:nvSpPr>
        <p:spPr>
          <a:xfrm>
            <a:off x="4788024" y="2132856"/>
            <a:ext cx="3707303" cy="3785652"/>
          </a:xfrm>
          <a:prstGeom prst="rect">
            <a:avLst/>
          </a:prstGeom>
        </p:spPr>
        <p:txBody>
          <a:bodyPr wrap="square">
            <a:spAutoFit/>
          </a:bodyPr>
          <a:lstStyle/>
          <a:p>
            <a:pPr algn="ctr"/>
            <a:r>
              <a:rPr lang="ru-RU" sz="1600" dirty="0" smtClean="0">
                <a:solidFill>
                  <a:srgbClr val="7030A0"/>
                </a:solidFill>
                <a:latin typeface="+mn-lt"/>
              </a:rPr>
              <a:t>Притча о блудном сыне — одна из притч Иисуса Христа, приводимая в Евангелии от Луки. Она учит добродетелям покаяния и прощения. По мнению митрополита Сурожского Антония, данная притча «лежит в самой сердцевине христианской духовности и нашей жизни во Христе». Эта притча также «являет образ покаяния грешного человека и милосердия Божия к нему» и «призывает к покаянию изображением </a:t>
            </a:r>
            <a:r>
              <a:rPr lang="ru-RU" sz="1600" dirty="0" err="1" smtClean="0">
                <a:solidFill>
                  <a:srgbClr val="7030A0"/>
                </a:solidFill>
                <a:latin typeface="+mn-lt"/>
              </a:rPr>
              <a:t>неизреченнаго</a:t>
            </a:r>
            <a:r>
              <a:rPr lang="ru-RU" sz="1600" dirty="0" smtClean="0">
                <a:solidFill>
                  <a:srgbClr val="7030A0"/>
                </a:solidFill>
                <a:latin typeface="+mn-lt"/>
              </a:rPr>
              <a:t> милосердия Божия ко всем грешникам, кои с искренним раскаянием обращаются к Богу»</a:t>
            </a:r>
            <a:endParaRPr lang="ru-RU" sz="1600" dirty="0">
              <a:solidFill>
                <a:srgbClr val="7030A0"/>
              </a:solidFill>
              <a:latin typeface="+mn-lt"/>
            </a:endParaRPr>
          </a:p>
        </p:txBody>
      </p:sp>
      <p:pic>
        <p:nvPicPr>
          <p:cNvPr id="8194"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5390" y="548680"/>
            <a:ext cx="4108618" cy="571097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55375693"/>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95936" y="2060848"/>
            <a:ext cx="4320480" cy="1143000"/>
          </a:xfrm>
        </p:spPr>
        <p:txBody>
          <a:bodyPr>
            <a:normAutofit/>
          </a:bodyPr>
          <a:lstStyle/>
          <a:p>
            <a:r>
              <a:rPr lang="ru-RU" sz="2000" b="1" dirty="0" smtClean="0">
                <a:solidFill>
                  <a:srgbClr val="002060"/>
                </a:solidFill>
              </a:rPr>
              <a:t>Иисус </a:t>
            </a:r>
            <a:r>
              <a:rPr lang="ru-RU" sz="2000" b="1" dirty="0" err="1" smtClean="0">
                <a:solidFill>
                  <a:srgbClr val="002060"/>
                </a:solidFill>
              </a:rPr>
              <a:t>Мафа</a:t>
            </a:r>
            <a:r>
              <a:rPr lang="ru-RU" sz="2000" b="1" dirty="0" smtClean="0">
                <a:solidFill>
                  <a:srgbClr val="002060"/>
                </a:solidFill>
              </a:rPr>
              <a:t> «Возвращение блудного сына» </a:t>
            </a:r>
            <a:br>
              <a:rPr lang="ru-RU" sz="2000" b="1" dirty="0" smtClean="0">
                <a:solidFill>
                  <a:srgbClr val="002060"/>
                </a:solidFill>
              </a:rPr>
            </a:br>
            <a:endParaRPr lang="ru-RU" sz="2000" b="1" dirty="0">
              <a:solidFill>
                <a:srgbClr val="002060"/>
              </a:solidFill>
            </a:endParaRPr>
          </a:p>
        </p:txBody>
      </p:sp>
      <p:sp>
        <p:nvSpPr>
          <p:cNvPr id="3" name="Содержимое 2"/>
          <p:cNvSpPr>
            <a:spLocks noGrp="1"/>
          </p:cNvSpPr>
          <p:nvPr>
            <p:ph idx="1"/>
          </p:nvPr>
        </p:nvSpPr>
        <p:spPr>
          <a:xfrm>
            <a:off x="251520" y="404664"/>
            <a:ext cx="8229600" cy="1512168"/>
          </a:xfrm>
        </p:spPr>
        <p:txBody>
          <a:bodyPr>
            <a:normAutofit/>
          </a:bodyPr>
          <a:lstStyle/>
          <a:p>
            <a:pPr algn="ctr">
              <a:buNone/>
            </a:pPr>
            <a:r>
              <a:rPr lang="ru-RU" sz="2100" dirty="0" smtClean="0">
                <a:solidFill>
                  <a:srgbClr val="002060"/>
                </a:solidFill>
              </a:rPr>
              <a:t>      </a:t>
            </a:r>
            <a:r>
              <a:rPr lang="ru-RU" sz="2200" dirty="0" smtClean="0">
                <a:solidFill>
                  <a:srgbClr val="002060"/>
                </a:solidFill>
              </a:rPr>
              <a:t>Тема прощения, передаваемая через притчу о блудном сыне, является до сих пор одной из самых значительных и используемых не только в европейском, но и мировом искусстве.</a:t>
            </a:r>
            <a:endParaRPr lang="ru-RU" sz="2200" dirty="0">
              <a:solidFill>
                <a:srgbClr val="002060"/>
              </a:solidFill>
            </a:endParaRPr>
          </a:p>
        </p:txBody>
      </p:sp>
      <p:sp>
        <p:nvSpPr>
          <p:cNvPr id="6" name="Заголовок 1"/>
          <p:cNvSpPr txBox="1">
            <a:spLocks/>
          </p:cNvSpPr>
          <p:nvPr/>
        </p:nvSpPr>
        <p:spPr>
          <a:xfrm>
            <a:off x="395536" y="1772816"/>
            <a:ext cx="2880320" cy="1359024"/>
          </a:xfrm>
          <a:prstGeom prst="rect">
            <a:avLst/>
          </a:prstGeom>
        </p:spPr>
        <p:txBody>
          <a:bodyPr vert="horz" lIns="91440" tIns="45720" rIns="91440" bIns="45720" rtlCol="0" anchor="ctr">
            <a:noAutofit/>
          </a:bodyPr>
          <a:lstStyle/>
          <a:p>
            <a:pPr lvl="0" algn="ctr" fontAlgn="auto">
              <a:spcAft>
                <a:spcPts val="0"/>
              </a:spcAft>
              <a:defRPr/>
            </a:pPr>
            <a:r>
              <a:rPr kumimoji="0" lang="ru-RU" sz="2000" b="1" i="0" u="none" strike="noStrike" kern="1200" cap="none" spc="0" normalizeH="0" baseline="0" noProof="0" dirty="0" smtClean="0">
                <a:ln>
                  <a:noFill/>
                </a:ln>
                <a:solidFill>
                  <a:srgbClr val="002060"/>
                </a:solidFill>
                <a:effectLst/>
                <a:uLnTx/>
                <a:uFillTx/>
                <a:latin typeface="+mj-lt"/>
                <a:ea typeface="+mj-ea"/>
                <a:cs typeface="+mj-cs"/>
              </a:rPr>
              <a:t>Японское искусство. </a:t>
            </a:r>
            <a:r>
              <a:rPr kumimoji="0" lang="ru-RU" sz="2000" b="1" i="0" u="none" strike="noStrike" kern="1200" cap="none" spc="0" normalizeH="0" baseline="0" noProof="0" dirty="0" err="1" smtClean="0">
                <a:ln>
                  <a:noFill/>
                </a:ln>
                <a:solidFill>
                  <a:srgbClr val="002060"/>
                </a:solidFill>
                <a:effectLst/>
                <a:uLnTx/>
                <a:uFillTx/>
                <a:latin typeface="+mj-lt"/>
                <a:ea typeface="+mj-ea"/>
                <a:cs typeface="+mj-cs"/>
              </a:rPr>
              <a:t>Соичи</a:t>
            </a:r>
            <a:r>
              <a:rPr kumimoji="0" lang="ru-RU" sz="2000" b="1" i="0" u="none" strike="noStrike" kern="1200" cap="none" spc="0" normalizeH="0" baseline="0" noProof="0" dirty="0" smtClean="0">
                <a:ln>
                  <a:noFill/>
                </a:ln>
                <a:solidFill>
                  <a:srgbClr val="002060"/>
                </a:solidFill>
                <a:effectLst/>
                <a:uLnTx/>
                <a:uFillTx/>
                <a:latin typeface="+mj-lt"/>
                <a:ea typeface="+mj-ea"/>
                <a:cs typeface="+mj-cs"/>
              </a:rPr>
              <a:t> </a:t>
            </a:r>
            <a:r>
              <a:rPr kumimoji="0" lang="ru-RU" sz="2000" b="1" i="0" u="none" strike="noStrike" kern="1200" cap="none" spc="0" normalizeH="0" baseline="0" noProof="0" dirty="0" err="1" smtClean="0">
                <a:ln>
                  <a:noFill/>
                </a:ln>
                <a:solidFill>
                  <a:srgbClr val="002060"/>
                </a:solidFill>
                <a:effectLst/>
                <a:uLnTx/>
                <a:uFillTx/>
                <a:latin typeface="+mj-lt"/>
                <a:ea typeface="+mj-ea"/>
                <a:cs typeface="+mj-cs"/>
              </a:rPr>
              <a:t>Ватанаби</a:t>
            </a:r>
            <a:r>
              <a:rPr lang="ru-RU" sz="2000" b="1" dirty="0" smtClean="0">
                <a:solidFill>
                  <a:srgbClr val="002060"/>
                </a:solidFill>
                <a:latin typeface="+mj-lt"/>
                <a:ea typeface="+mj-ea"/>
                <a:cs typeface="+mj-cs"/>
              </a:rPr>
              <a:t> «Возвращение блудного сына» </a:t>
            </a:r>
            <a:r>
              <a:rPr kumimoji="0" lang="ru-RU" sz="2000" b="0" i="0" u="none" strike="noStrike" kern="1200" cap="none" spc="0" normalizeH="0" baseline="0" noProof="0" dirty="0" smtClean="0">
                <a:ln>
                  <a:noFill/>
                </a:ln>
                <a:solidFill>
                  <a:schemeClr val="tx1"/>
                </a:solidFill>
                <a:effectLst/>
                <a:uLnTx/>
                <a:uFillTx/>
                <a:latin typeface="+mj-lt"/>
                <a:ea typeface="+mj-ea"/>
                <a:cs typeface="+mj-cs"/>
              </a:rPr>
              <a:t/>
            </a:r>
            <a:br>
              <a:rPr kumimoji="0" lang="ru-RU" sz="2000" b="0" i="0" u="none" strike="noStrike" kern="1200" cap="none" spc="0" normalizeH="0" baseline="0" noProof="0" dirty="0" smtClean="0">
                <a:ln>
                  <a:noFill/>
                </a:ln>
                <a:solidFill>
                  <a:schemeClr val="tx1"/>
                </a:solidFill>
                <a:effectLst/>
                <a:uLnTx/>
                <a:uFillTx/>
                <a:latin typeface="+mj-lt"/>
                <a:ea typeface="+mj-ea"/>
                <a:cs typeface="+mj-cs"/>
              </a:rPr>
            </a:br>
            <a:endParaRPr kumimoji="0" lang="ru-RU" sz="2000" b="0" i="0" u="none" strike="noStrike" kern="1200" cap="none" spc="0" normalizeH="0" baseline="0" noProof="0" dirty="0">
              <a:ln>
                <a:noFill/>
              </a:ln>
              <a:solidFill>
                <a:schemeClr val="tx1"/>
              </a:solidFill>
              <a:effectLst/>
              <a:uLnTx/>
              <a:uFillTx/>
              <a:latin typeface="+mj-lt"/>
              <a:ea typeface="+mj-ea"/>
              <a:cs typeface="+mj-cs"/>
            </a:endParaRPr>
          </a:p>
        </p:txBody>
      </p:sp>
      <p:pic>
        <p:nvPicPr>
          <p:cNvPr id="7170"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740962" y="2924944"/>
            <a:ext cx="4804700" cy="3375302"/>
          </a:xfrm>
          <a:prstGeom prst="rect">
            <a:avLst/>
          </a:prstGeom>
          <a:noFill/>
          <a:extLst>
            <a:ext uri="{909E8E84-426E-40DD-AFC4-6F175D3DCCD1}">
              <a14:hiddenFill xmlns="" xmlns:a14="http://schemas.microsoft.com/office/drawing/2010/main">
                <a:solidFill>
                  <a:srgbClr val="FFFFFF"/>
                </a:solidFill>
              </a14:hiddenFill>
            </a:ext>
          </a:extLst>
        </p:spPr>
      </p:pic>
      <p:pic>
        <p:nvPicPr>
          <p:cNvPr id="7171" name="Picture 3" descr="C:\Documents and Settings\Для всех\Рабочий стол\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11560" y="2924897"/>
            <a:ext cx="2664296" cy="3396977"/>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200" b="1" dirty="0" err="1" smtClean="0">
                <a:solidFill>
                  <a:srgbClr val="002060"/>
                </a:solidFill>
              </a:rPr>
              <a:t>Франческо</a:t>
            </a:r>
            <a:r>
              <a:rPr lang="ru-RU" sz="2200" b="1" dirty="0" smtClean="0">
                <a:solidFill>
                  <a:srgbClr val="002060"/>
                </a:solidFill>
              </a:rPr>
              <a:t> </a:t>
            </a:r>
            <a:r>
              <a:rPr lang="ru-RU" sz="2200" b="1" dirty="0" err="1" smtClean="0">
                <a:solidFill>
                  <a:srgbClr val="002060"/>
                </a:solidFill>
              </a:rPr>
              <a:t>Убертино</a:t>
            </a:r>
            <a:r>
              <a:rPr lang="ru-RU" sz="2200" b="1" dirty="0" smtClean="0">
                <a:solidFill>
                  <a:srgbClr val="002060"/>
                </a:solidFill>
              </a:rPr>
              <a:t>«Иосиф прощает своих братьев», </a:t>
            </a:r>
            <a:r>
              <a:rPr lang="en-US" sz="2200" b="1" dirty="0" smtClean="0">
                <a:solidFill>
                  <a:srgbClr val="002060"/>
                </a:solidFill>
              </a:rPr>
              <a:t>1537</a:t>
            </a:r>
            <a:endParaRPr lang="ru-RU" sz="2200" b="1" dirty="0">
              <a:solidFill>
                <a:srgbClr val="002060"/>
              </a:solidFill>
            </a:endParaRPr>
          </a:p>
        </p:txBody>
      </p:sp>
      <p:sp>
        <p:nvSpPr>
          <p:cNvPr id="3" name="Содержимое 2"/>
          <p:cNvSpPr>
            <a:spLocks noGrp="1"/>
          </p:cNvSpPr>
          <p:nvPr>
            <p:ph idx="1"/>
          </p:nvPr>
        </p:nvSpPr>
        <p:spPr>
          <a:xfrm>
            <a:off x="395536" y="1196752"/>
            <a:ext cx="8229600" cy="1944216"/>
          </a:xfrm>
        </p:spPr>
        <p:txBody>
          <a:bodyPr>
            <a:normAutofit fontScale="92500"/>
          </a:bodyPr>
          <a:lstStyle/>
          <a:p>
            <a:pPr>
              <a:buNone/>
            </a:pPr>
            <a:r>
              <a:rPr lang="en-US" sz="1400" dirty="0" smtClean="0">
                <a:solidFill>
                  <a:srgbClr val="7030A0"/>
                </a:solidFill>
              </a:rPr>
              <a:t>         </a:t>
            </a:r>
            <a:r>
              <a:rPr lang="ru-RU" sz="1600" dirty="0" smtClean="0">
                <a:solidFill>
                  <a:srgbClr val="7030A0"/>
                </a:solidFill>
              </a:rPr>
              <a:t>Сегодня часто можно услышать о «жестоком ветхозаветном» отношении ко греху и грешнику, которого необходимо покарать. Но здесь, в самой первой книге Ветхого Завета, рассказана удивительная история о прощении, которое в то же время не имело ничего общего с безразличием ко греху, с попустительством. Во-первых, Иосиф отказался мстить за себя, отказался даже от обличения согрешивших против него братьев. У него не было к ним никаких претензий, счетов и так далее. Вместо этого он провел их через испытание и убедился, что состоялось подлинное покаяние: они осознали, что поступили дурно, и в следующей подобной ситуации готовы были поступить иначе.</a:t>
            </a:r>
            <a:endParaRPr lang="ru-RU" sz="1600" dirty="0">
              <a:solidFill>
                <a:srgbClr val="7030A0"/>
              </a:solidFill>
            </a:endParaRPr>
          </a:p>
        </p:txBody>
      </p:sp>
      <p:pic>
        <p:nvPicPr>
          <p:cNvPr id="6146"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9552" y="3325252"/>
            <a:ext cx="7992888" cy="2930726"/>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0" y="1025352"/>
            <a:ext cx="3456384" cy="5832648"/>
          </a:xfrm>
        </p:spPr>
        <p:txBody>
          <a:bodyPr>
            <a:noAutofit/>
          </a:bodyPr>
          <a:lstStyle/>
          <a:p>
            <a:r>
              <a:rPr lang="ru-RU" sz="2000" b="1" dirty="0" err="1" smtClean="0">
                <a:solidFill>
                  <a:srgbClr val="002060"/>
                </a:solidFill>
              </a:rPr>
              <a:t>Доменико</a:t>
            </a:r>
            <a:r>
              <a:rPr lang="ru-RU" sz="2000" b="1" dirty="0" smtClean="0">
                <a:solidFill>
                  <a:srgbClr val="002060"/>
                </a:solidFill>
              </a:rPr>
              <a:t> </a:t>
            </a:r>
            <a:r>
              <a:rPr lang="ru-RU" sz="2000" b="1" dirty="0" err="1" smtClean="0">
                <a:solidFill>
                  <a:srgbClr val="002060"/>
                </a:solidFill>
              </a:rPr>
              <a:t>Фетти</a:t>
            </a:r>
            <a:r>
              <a:rPr lang="ru-RU" sz="2000" b="1" dirty="0" smtClean="0">
                <a:solidFill>
                  <a:srgbClr val="002060"/>
                </a:solidFill>
              </a:rPr>
              <a:t> </a:t>
            </a:r>
            <a:br>
              <a:rPr lang="ru-RU" sz="2000" b="1" dirty="0" smtClean="0">
                <a:solidFill>
                  <a:srgbClr val="002060"/>
                </a:solidFill>
              </a:rPr>
            </a:br>
            <a:r>
              <a:rPr lang="ru-RU" sz="2000" b="1" dirty="0" smtClean="0">
                <a:solidFill>
                  <a:srgbClr val="002060"/>
                </a:solidFill>
              </a:rPr>
              <a:t>«Притча о злом рабе», 1620</a:t>
            </a:r>
            <a:r>
              <a:rPr lang="ru-RU" sz="1200" dirty="0" smtClean="0"/>
              <a:t/>
            </a:r>
            <a:br>
              <a:rPr lang="ru-RU" sz="1200" dirty="0" smtClean="0"/>
            </a:br>
            <a:r>
              <a:rPr lang="ru-RU" sz="1200" dirty="0" smtClean="0"/>
              <a:t/>
            </a:r>
            <a:br>
              <a:rPr lang="ru-RU" sz="1200" dirty="0" smtClean="0"/>
            </a:br>
            <a:r>
              <a:rPr lang="ru-RU" sz="1400" dirty="0" smtClean="0">
                <a:solidFill>
                  <a:srgbClr val="7030A0"/>
                </a:solidFill>
              </a:rPr>
              <a:t>    Евангельская притча о злом рабе внушает мысль о том, что человек, надеясь на прощение своих грехов, должен быть снисходителен к окружающим. «Злой раб», который вымолил снисхождение своего господина, но не простил долга другому рабу, символизирует людскую злобу.</a:t>
            </a:r>
            <a:br>
              <a:rPr lang="ru-RU" sz="1400" dirty="0" smtClean="0">
                <a:solidFill>
                  <a:srgbClr val="7030A0"/>
                </a:solidFill>
              </a:rPr>
            </a:br>
            <a:r>
              <a:rPr lang="ru-RU" sz="1400" dirty="0" smtClean="0">
                <a:solidFill>
                  <a:srgbClr val="7030A0"/>
                </a:solidFill>
              </a:rPr>
              <a:t/>
            </a:r>
            <a:br>
              <a:rPr lang="ru-RU" sz="1400" dirty="0" smtClean="0">
                <a:solidFill>
                  <a:srgbClr val="7030A0"/>
                </a:solidFill>
              </a:rPr>
            </a:br>
            <a:r>
              <a:rPr lang="ru-RU" sz="1400" dirty="0" smtClean="0">
                <a:solidFill>
                  <a:srgbClr val="7030A0"/>
                </a:solidFill>
              </a:rPr>
              <a:t>    Однако у </a:t>
            </a:r>
            <a:r>
              <a:rPr lang="ru-RU" sz="1400" dirty="0" err="1" smtClean="0">
                <a:solidFill>
                  <a:srgbClr val="7030A0"/>
                </a:solidFill>
              </a:rPr>
              <a:t>Фетти</a:t>
            </a:r>
            <a:r>
              <a:rPr lang="ru-RU" sz="1400" dirty="0" smtClean="0">
                <a:solidFill>
                  <a:srgbClr val="7030A0"/>
                </a:solidFill>
              </a:rPr>
              <a:t> в картине «Притча о злом рабе»  не чувствуется никакой назидательности. На лестнице, ведущей в подвал деревенского дома, разыгрывается азартная сцена драки: человек в тюрбане хватает за горло другого, более молодого, который повален и готов соскользнуть со ступеней; над ними в пролете двери сверкает яркое небо и выделяются очертания листьев плюща.</a:t>
            </a:r>
            <a:br>
              <a:rPr lang="ru-RU" sz="1400" dirty="0" smtClean="0">
                <a:solidFill>
                  <a:srgbClr val="7030A0"/>
                </a:solidFill>
              </a:rPr>
            </a:br>
            <a:r>
              <a:rPr lang="ru-RU" sz="1400" dirty="0" smtClean="0">
                <a:solidFill>
                  <a:srgbClr val="7030A0"/>
                </a:solidFill>
              </a:rPr>
              <a:t/>
            </a:r>
            <a:br>
              <a:rPr lang="ru-RU" sz="1400" dirty="0" smtClean="0">
                <a:solidFill>
                  <a:srgbClr val="7030A0"/>
                </a:solidFill>
              </a:rPr>
            </a:br>
            <a:r>
              <a:rPr lang="ru-RU" sz="1200" dirty="0" smtClean="0"/>
              <a:t/>
            </a:r>
            <a:br>
              <a:rPr lang="ru-RU" sz="1200" dirty="0" smtClean="0"/>
            </a:br>
            <a:endParaRPr lang="ru-RU" sz="1200" dirty="0"/>
          </a:p>
        </p:txBody>
      </p:sp>
      <p:pic>
        <p:nvPicPr>
          <p:cNvPr id="5122"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7" y="620262"/>
            <a:ext cx="3861733" cy="540102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5220072" y="548680"/>
            <a:ext cx="3359061" cy="646331"/>
          </a:xfrm>
          <a:prstGeom prst="rect">
            <a:avLst/>
          </a:prstGeom>
          <a:noFill/>
        </p:spPr>
        <p:txBody>
          <a:bodyPr wrap="none" rtlCol="0">
            <a:spAutoFit/>
          </a:bodyPr>
          <a:lstStyle/>
          <a:p>
            <a:r>
              <a:rPr lang="ru-RU" b="1" dirty="0" smtClean="0">
                <a:solidFill>
                  <a:srgbClr val="7030A0"/>
                </a:solidFill>
              </a:rPr>
              <a:t>Но не все умели прощать…</a:t>
            </a:r>
            <a:br>
              <a:rPr lang="ru-RU" b="1" dirty="0" smtClean="0">
                <a:solidFill>
                  <a:srgbClr val="7030A0"/>
                </a:solidFill>
              </a:rPr>
            </a:br>
            <a:endParaRPr lang="ru-RU" dirty="0"/>
          </a:p>
        </p:txBody>
      </p:sp>
    </p:spTree>
    <p:extLst>
      <p:ext uri="{BB962C8B-B14F-4D97-AF65-F5344CB8AC3E}">
        <p14:creationId xmlns="" xmlns:p14="http://schemas.microsoft.com/office/powerpoint/2010/main" val="4159954528"/>
      </p:ext>
    </p:extLst>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4"/>
            <a:ext cx="8229600" cy="1656184"/>
          </a:xfrm>
        </p:spPr>
        <p:txBody>
          <a:bodyPr>
            <a:normAutofit/>
          </a:bodyPr>
          <a:lstStyle/>
          <a:p>
            <a:r>
              <a:rPr lang="ru-RU" sz="2400" b="1" dirty="0" smtClean="0">
                <a:solidFill>
                  <a:srgbClr val="7030A0"/>
                </a:solidFill>
              </a:rPr>
              <a:t>Но не все умели прощать…</a:t>
            </a:r>
            <a:br>
              <a:rPr lang="ru-RU" sz="2400" b="1" dirty="0" smtClean="0">
                <a:solidFill>
                  <a:srgbClr val="7030A0"/>
                </a:solidFill>
              </a:rPr>
            </a:br>
            <a:r>
              <a:rPr lang="ru-RU" sz="2400" dirty="0" smtClean="0"/>
              <a:t/>
            </a:r>
            <a:br>
              <a:rPr lang="ru-RU" sz="2400" dirty="0" smtClean="0"/>
            </a:br>
            <a:r>
              <a:rPr lang="ru-RU" sz="2200" b="1" dirty="0" smtClean="0">
                <a:solidFill>
                  <a:srgbClr val="002060"/>
                </a:solidFill>
              </a:rPr>
              <a:t>Николай Ге «</a:t>
            </a:r>
            <a:r>
              <a:rPr lang="ru-RU" sz="2200" b="1" dirty="0" err="1" smtClean="0">
                <a:solidFill>
                  <a:srgbClr val="002060"/>
                </a:solidFill>
              </a:rPr>
              <a:t>ПётрI</a:t>
            </a:r>
            <a:r>
              <a:rPr lang="ru-RU" sz="2200" b="1" dirty="0" smtClean="0">
                <a:solidFill>
                  <a:srgbClr val="002060"/>
                </a:solidFill>
              </a:rPr>
              <a:t> допрашивает царевича Алексея Петровича в Петергофе», 1871</a:t>
            </a:r>
            <a:endParaRPr lang="ru-RU" sz="2200" b="1" dirty="0">
              <a:solidFill>
                <a:srgbClr val="002060"/>
              </a:solidFill>
            </a:endParaRPr>
          </a:p>
        </p:txBody>
      </p:sp>
      <p:pic>
        <p:nvPicPr>
          <p:cNvPr id="4098"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51720" y="2204864"/>
            <a:ext cx="4721696" cy="3669712"/>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04664"/>
            <a:ext cx="7560840" cy="1143000"/>
          </a:xfrm>
        </p:spPr>
        <p:txBody>
          <a:bodyPr>
            <a:normAutofit/>
          </a:bodyPr>
          <a:lstStyle/>
          <a:p>
            <a:r>
              <a:rPr lang="ru-RU" sz="2000" b="1" dirty="0" smtClean="0">
                <a:solidFill>
                  <a:srgbClr val="002060"/>
                </a:solidFill>
              </a:rPr>
              <a:t>Илья Репин «Иван Грозный и сын его Иван 16 ноября 1581 года», 1883-1885</a:t>
            </a:r>
            <a:endParaRPr lang="ru-RU" sz="2000" b="1" dirty="0">
              <a:solidFill>
                <a:srgbClr val="002060"/>
              </a:solidFill>
            </a:endParaRPr>
          </a:p>
        </p:txBody>
      </p:sp>
      <p:pic>
        <p:nvPicPr>
          <p:cNvPr id="3074" name="Picture 2" descr="C:\Documents and Settings\Для всех\Рабочий стол\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31640" y="1350987"/>
            <a:ext cx="6677025" cy="4886325"/>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04664"/>
            <a:ext cx="7772400" cy="841295"/>
          </a:xfrm>
        </p:spPr>
        <p:txBody>
          <a:bodyPr/>
          <a:lstStyle/>
          <a:p>
            <a:pPr algn="ctr"/>
            <a:r>
              <a:rPr lang="ru-RU" sz="2400" dirty="0" smtClean="0">
                <a:solidFill>
                  <a:srgbClr val="002060"/>
                </a:solidFill>
                <a:latin typeface="+mn-lt"/>
                <a:cs typeface="Times New Roman" pitchFamily="18" charset="0"/>
              </a:rPr>
              <a:t>Защита </a:t>
            </a:r>
            <a:r>
              <a:rPr lang="ru-RU" sz="2400" dirty="0" smtClean="0">
                <a:solidFill>
                  <a:srgbClr val="002060"/>
                </a:solidFill>
                <a:latin typeface="+mn-lt"/>
                <a:cs typeface="Times New Roman" pitchFamily="18" charset="0"/>
              </a:rPr>
              <a:t>проекта</a:t>
            </a:r>
            <a:br>
              <a:rPr lang="ru-RU" sz="2400" dirty="0" smtClean="0">
                <a:solidFill>
                  <a:srgbClr val="002060"/>
                </a:solidFill>
                <a:latin typeface="+mn-lt"/>
                <a:cs typeface="Times New Roman" pitchFamily="18" charset="0"/>
              </a:rPr>
            </a:br>
            <a:r>
              <a:rPr lang="ru-RU" sz="2400" dirty="0" smtClean="0">
                <a:solidFill>
                  <a:srgbClr val="002060"/>
                </a:solidFill>
                <a:latin typeface="+mn-lt"/>
                <a:cs typeface="Times New Roman" pitchFamily="18" charset="0"/>
              </a:rPr>
              <a:t>Круглый стол</a:t>
            </a:r>
            <a:r>
              <a:rPr lang="ru-RU" sz="2400" dirty="0" smtClean="0">
                <a:solidFill>
                  <a:srgbClr val="002060"/>
                </a:solidFill>
                <a:latin typeface="+mn-lt"/>
                <a:cs typeface="Times New Roman" pitchFamily="18" charset="0"/>
              </a:rPr>
              <a:t/>
            </a:r>
            <a:br>
              <a:rPr lang="ru-RU" sz="2400" dirty="0" smtClean="0">
                <a:solidFill>
                  <a:srgbClr val="002060"/>
                </a:solidFill>
                <a:latin typeface="+mn-lt"/>
                <a:cs typeface="Times New Roman" pitchFamily="18" charset="0"/>
              </a:rPr>
            </a:br>
            <a:endParaRPr lang="ru-RU" sz="2400" dirty="0">
              <a:solidFill>
                <a:srgbClr val="002060"/>
              </a:solidFill>
              <a:latin typeface="+mn-lt"/>
              <a:cs typeface="Times New Roman" pitchFamily="18" charset="0"/>
            </a:endParaRPr>
          </a:p>
        </p:txBody>
      </p:sp>
      <p:pic>
        <p:nvPicPr>
          <p:cNvPr id="1026" name="Picture 2"/>
          <p:cNvPicPr>
            <a:picLocks noChangeAspect="1" noChangeArrowheads="1"/>
          </p:cNvPicPr>
          <p:nvPr/>
        </p:nvPicPr>
        <p:blipFill>
          <a:blip r:embed="rId2" cstate="print"/>
          <a:srcRect/>
          <a:stretch>
            <a:fillRect/>
          </a:stretch>
        </p:blipFill>
        <p:spPr bwMode="auto">
          <a:xfrm>
            <a:off x="4786314" y="3643314"/>
            <a:ext cx="3071834" cy="2303876"/>
          </a:xfrm>
          <a:prstGeom prst="rect">
            <a:avLst/>
          </a:prstGeom>
          <a:noFill/>
          <a:ln w="9525">
            <a:noFill/>
            <a:miter lim="800000"/>
            <a:headEnd/>
            <a:tailEnd/>
          </a:ln>
          <a:effectLst/>
        </p:spPr>
      </p:pic>
      <p:pic>
        <p:nvPicPr>
          <p:cNvPr id="1027" name="Picture 3" descr="G:\DCIM\108___03\IMG_1084.JPG"/>
          <p:cNvPicPr>
            <a:picLocks noChangeAspect="1" noChangeArrowheads="1"/>
          </p:cNvPicPr>
          <p:nvPr/>
        </p:nvPicPr>
        <p:blipFill>
          <a:blip r:embed="rId3" cstate="print"/>
          <a:srcRect l="7692"/>
          <a:stretch>
            <a:fillRect/>
          </a:stretch>
        </p:blipFill>
        <p:spPr bwMode="auto">
          <a:xfrm>
            <a:off x="1285852" y="3643314"/>
            <a:ext cx="2978415" cy="2303876"/>
          </a:xfrm>
          <a:prstGeom prst="rect">
            <a:avLst/>
          </a:prstGeom>
          <a:noFill/>
        </p:spPr>
      </p:pic>
      <p:pic>
        <p:nvPicPr>
          <p:cNvPr id="1028" name="Picture 4" descr="G:\DCIM\108___03\IMG_1082.JPG"/>
          <p:cNvPicPr>
            <a:picLocks noChangeAspect="1" noChangeArrowheads="1"/>
          </p:cNvPicPr>
          <p:nvPr/>
        </p:nvPicPr>
        <p:blipFill>
          <a:blip r:embed="rId4" cstate="print"/>
          <a:srcRect l="13695" r="17832"/>
          <a:stretch>
            <a:fillRect/>
          </a:stretch>
        </p:blipFill>
        <p:spPr bwMode="auto">
          <a:xfrm>
            <a:off x="3643306" y="1357298"/>
            <a:ext cx="1785950" cy="1956194"/>
          </a:xfrm>
          <a:prstGeom prst="rect">
            <a:avLst/>
          </a:prstGeom>
          <a:noFill/>
        </p:spPr>
      </p:pic>
      <p:pic>
        <p:nvPicPr>
          <p:cNvPr id="13" name="Рисунок 12" descr="H:\DCIM\105___12\IMG_0695.JPG"/>
          <p:cNvPicPr/>
          <p:nvPr/>
        </p:nvPicPr>
        <p:blipFill>
          <a:blip r:embed="rId5" cstate="print"/>
          <a:srcRect l="22370" r="18743" b="12069"/>
          <a:stretch>
            <a:fillRect/>
          </a:stretch>
        </p:blipFill>
        <p:spPr bwMode="auto">
          <a:xfrm>
            <a:off x="928662" y="1357298"/>
            <a:ext cx="1987154" cy="1928826"/>
          </a:xfrm>
          <a:prstGeom prst="rect">
            <a:avLst/>
          </a:prstGeom>
          <a:noFill/>
          <a:ln w="9525">
            <a:noFill/>
            <a:miter lim="800000"/>
            <a:headEnd/>
            <a:tailEnd/>
          </a:ln>
        </p:spPr>
      </p:pic>
      <p:pic>
        <p:nvPicPr>
          <p:cNvPr id="14" name="Рисунок 13" descr="H:\DCIM\105___12\IMG_0707.JPG"/>
          <p:cNvPicPr/>
          <p:nvPr/>
        </p:nvPicPr>
        <p:blipFill>
          <a:blip r:embed="rId6" cstate="print"/>
          <a:srcRect l="13475" r="31853"/>
          <a:stretch>
            <a:fillRect/>
          </a:stretch>
        </p:blipFill>
        <p:spPr bwMode="auto">
          <a:xfrm>
            <a:off x="6357950" y="1357298"/>
            <a:ext cx="1714512" cy="1928826"/>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980728"/>
            <a:ext cx="7344816" cy="3785652"/>
          </a:xfrm>
          <a:prstGeom prst="rect">
            <a:avLst/>
          </a:prstGeom>
          <a:noFill/>
        </p:spPr>
        <p:txBody>
          <a:bodyPr wrap="square" rtlCol="0">
            <a:spAutoFit/>
          </a:bodyPr>
          <a:lstStyle/>
          <a:p>
            <a:pPr algn="ctr"/>
            <a:r>
              <a:rPr lang="ru-RU" sz="2400" b="1" dirty="0" smtClean="0">
                <a:solidFill>
                  <a:srgbClr val="002060"/>
                </a:solidFill>
                <a:latin typeface="+mn-lt"/>
              </a:rPr>
              <a:t>Итоги проекта:</a:t>
            </a:r>
          </a:p>
          <a:p>
            <a:pPr>
              <a:spcBef>
                <a:spcPct val="50000"/>
              </a:spcBef>
              <a:buFontTx/>
              <a:buChar char="•"/>
            </a:pPr>
            <a:r>
              <a:rPr lang="ru-RU" sz="2400" b="1" dirty="0" smtClean="0">
                <a:solidFill>
                  <a:srgbClr val="002060"/>
                </a:solidFill>
                <a:latin typeface="+mn-lt"/>
              </a:rPr>
              <a:t>Изучая произведения литературы и живописи, мы узнали так много нового… При этом поняли, насколько актуальна эта тема.</a:t>
            </a:r>
          </a:p>
          <a:p>
            <a:pPr>
              <a:spcBef>
                <a:spcPct val="50000"/>
              </a:spcBef>
              <a:buFontTx/>
              <a:buChar char="•"/>
            </a:pPr>
            <a:r>
              <a:rPr lang="ru-RU" sz="2400" b="1" dirty="0" smtClean="0">
                <a:solidFill>
                  <a:srgbClr val="002060"/>
                </a:solidFill>
                <a:latin typeface="+mn-lt"/>
              </a:rPr>
              <a:t> Реализовали свои творческие замыслы.</a:t>
            </a:r>
          </a:p>
          <a:p>
            <a:pPr>
              <a:spcBef>
                <a:spcPct val="50000"/>
              </a:spcBef>
              <a:buFontTx/>
              <a:buChar char="•"/>
            </a:pPr>
            <a:r>
              <a:rPr lang="ru-RU" sz="2400" b="1" dirty="0" smtClean="0">
                <a:solidFill>
                  <a:srgbClr val="002060"/>
                </a:solidFill>
                <a:latin typeface="+mn-lt"/>
              </a:rPr>
              <a:t> Убедились: чтобы мир стал добрее, нужно научиться прощать…</a:t>
            </a:r>
          </a:p>
          <a:p>
            <a:endParaRPr lang="ru-RU" dirty="0" smtClean="0"/>
          </a:p>
          <a:p>
            <a:endParaRPr lang="ru-RU" dirty="0"/>
          </a:p>
        </p:txBody>
      </p:sp>
      <p:pic>
        <p:nvPicPr>
          <p:cNvPr id="3" name="Рисунок 2" descr="http://s49.radikal.ru/i125/0903/82/892881e2df7f.jpg"/>
          <p:cNvPicPr/>
          <p:nvPr/>
        </p:nvPicPr>
        <p:blipFill>
          <a:blip r:embed="rId2" cstate="print"/>
          <a:srcRect l="3672" r="6356"/>
          <a:stretch>
            <a:fillRect/>
          </a:stretch>
        </p:blipFill>
        <p:spPr bwMode="auto">
          <a:xfrm>
            <a:off x="6372200" y="4149080"/>
            <a:ext cx="2056882" cy="2077403"/>
          </a:xfrm>
          <a:prstGeom prst="rect">
            <a:avLst/>
          </a:prstGeom>
          <a:noFill/>
          <a:ln w="9525">
            <a:noFill/>
            <a:miter lim="800000"/>
            <a:headEnd/>
            <a:tailEnd/>
          </a:ln>
        </p:spPr>
      </p:pic>
    </p:spTree>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WordArt 4"/>
          <p:cNvSpPr>
            <a:spLocks noChangeArrowheads="1" noChangeShapeType="1" noTextEdit="1"/>
          </p:cNvSpPr>
          <p:nvPr/>
        </p:nvSpPr>
        <p:spPr bwMode="auto">
          <a:xfrm>
            <a:off x="990600" y="-214338"/>
            <a:ext cx="7010400" cy="1966938"/>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endParaRPr lang="ru-RU" sz="3600" kern="10">
              <a:ln w="9525">
                <a:round/>
                <a:headEnd/>
                <a:tailEnd/>
              </a:ln>
              <a:gradFill rotWithShape="1">
                <a:gsLst>
                  <a:gs pos="0">
                    <a:srgbClr val="FFFFCC"/>
                  </a:gs>
                  <a:gs pos="100000">
                    <a:srgbClr val="FF9999"/>
                  </a:gs>
                </a:gsLst>
                <a:lin ang="5400000" scaled="1"/>
              </a:gradFill>
              <a:latin typeface="Times New Roman"/>
              <a:cs typeface="Times New Roman"/>
            </a:endParaRPr>
          </a:p>
        </p:txBody>
      </p:sp>
      <p:sp>
        <p:nvSpPr>
          <p:cNvPr id="4099" name="WordArt 7"/>
          <p:cNvSpPr>
            <a:spLocks noChangeArrowheads="1" noChangeShapeType="1" noTextEdit="1"/>
          </p:cNvSpPr>
          <p:nvPr/>
        </p:nvSpPr>
        <p:spPr bwMode="auto">
          <a:xfrm>
            <a:off x="685800" y="914400"/>
            <a:ext cx="7696200" cy="5257800"/>
          </a:xfrm>
          <a:prstGeom prst="rect">
            <a:avLst/>
          </a:prstGeom>
        </p:spPr>
        <p:txBody>
          <a:bodyPr wrap="none" fromWordArt="1">
            <a:prstTxWarp prst="textFadeUp">
              <a:avLst>
                <a:gd name="adj" fmla="val 9991"/>
              </a:avLst>
            </a:prstTxWarp>
          </a:bodyPr>
          <a:lstStyle/>
          <a:p>
            <a:pPr algn="ctr"/>
            <a:endParaRPr lang="ru-RU" sz="3600" kern="10">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a:cs typeface="Arial"/>
            </a:endParaRPr>
          </a:p>
        </p:txBody>
      </p:sp>
      <p:sp>
        <p:nvSpPr>
          <p:cNvPr id="4100" name="Rectangle 4"/>
          <p:cNvSpPr>
            <a:spLocks noChangeArrowheads="1"/>
          </p:cNvSpPr>
          <p:nvPr/>
        </p:nvSpPr>
        <p:spPr bwMode="auto">
          <a:xfrm>
            <a:off x="683568" y="404664"/>
            <a:ext cx="7856470" cy="6124754"/>
          </a:xfrm>
          <a:prstGeom prst="rect">
            <a:avLst/>
          </a:prstGeom>
          <a:noFill/>
          <a:ln w="9525">
            <a:noFill/>
            <a:miter lim="800000"/>
            <a:headEnd/>
            <a:tailEnd/>
          </a:ln>
        </p:spPr>
        <p:txBody>
          <a:bodyPr wrap="square" anchor="ctr">
            <a:spAutoFit/>
          </a:bodyPr>
          <a:lstStyle/>
          <a:p>
            <a:pPr indent="361950" algn="ctr" eaLnBrk="0" hangingPunct="0"/>
            <a:r>
              <a:rPr lang="ru-RU" sz="1600" b="1" dirty="0">
                <a:latin typeface="Times New Roman" pitchFamily="18" charset="0"/>
                <a:cs typeface="Times New Roman" pitchFamily="18" charset="0"/>
              </a:rPr>
              <a:t> </a:t>
            </a:r>
            <a:endParaRPr lang="ru-RU" sz="2800" dirty="0">
              <a:latin typeface="Times New Roman" pitchFamily="18" charset="0"/>
              <a:cs typeface="Times New Roman" pitchFamily="18" charset="0"/>
            </a:endParaRPr>
          </a:p>
          <a:p>
            <a:pPr indent="361950" algn="ctr" eaLnBrk="0" hangingPunct="0"/>
            <a:r>
              <a:rPr lang="ru-RU" sz="2800" b="1" dirty="0" smtClean="0">
                <a:solidFill>
                  <a:srgbClr val="002060"/>
                </a:solidFill>
                <a:latin typeface="+mn-lt"/>
                <a:cs typeface="Times New Roman" pitchFamily="18" charset="0"/>
              </a:rPr>
              <a:t>Даруйте жизнь, прощая…</a:t>
            </a:r>
          </a:p>
          <a:p>
            <a:pPr indent="361950" eaLnBrk="0" hangingPunct="0"/>
            <a:r>
              <a:rPr lang="ru-RU" sz="2800" b="1" dirty="0">
                <a:latin typeface="+mn-lt"/>
                <a:cs typeface="Times New Roman" pitchFamily="18" charset="0"/>
              </a:rPr>
              <a:t/>
            </a:r>
            <a:br>
              <a:rPr lang="ru-RU" sz="2800" b="1" dirty="0">
                <a:latin typeface="+mn-lt"/>
                <a:cs typeface="Times New Roman" pitchFamily="18" charset="0"/>
              </a:rPr>
            </a:br>
            <a:r>
              <a:rPr lang="ru-RU" sz="2800" b="1" dirty="0">
                <a:latin typeface="+mn-lt"/>
                <a:cs typeface="Times New Roman" pitchFamily="18" charset="0"/>
              </a:rPr>
              <a:t>    </a:t>
            </a:r>
            <a:r>
              <a:rPr lang="ru-RU" sz="2400" b="1" dirty="0">
                <a:solidFill>
                  <a:srgbClr val="7030A0"/>
                </a:solidFill>
                <a:latin typeface="+mn-lt"/>
                <a:cs typeface="Times New Roman" pitchFamily="18" charset="0"/>
              </a:rPr>
              <a:t>Однажды там, где нужно было слово, встретились молчание и молчание. За один шаг до надвигающейся беды узнали друг друга две горькие обиды. Взгляды их выражали одиночество, пустоту, и в них было что-то тоскливое. </a:t>
            </a:r>
          </a:p>
          <a:p>
            <a:pPr indent="361950" eaLnBrk="0" hangingPunct="0"/>
            <a:r>
              <a:rPr lang="ru-RU" sz="2400" b="1" dirty="0">
                <a:solidFill>
                  <a:srgbClr val="7030A0"/>
                </a:solidFill>
                <a:latin typeface="+mn-lt"/>
                <a:cs typeface="Times New Roman" pitchFamily="18" charset="0"/>
              </a:rPr>
              <a:t>Вдруг раздвинулась бездна и за спинами встали твердые скалы. Ужаснулись молчание и молчание. Они увидели конец своей дороги. Немые губы сжались и языки мучительно искали слово. </a:t>
            </a:r>
          </a:p>
          <a:p>
            <a:pPr indent="361950" eaLnBrk="0" hangingPunct="0"/>
            <a:r>
              <a:rPr lang="ru-RU" sz="2400" b="1" dirty="0">
                <a:solidFill>
                  <a:srgbClr val="7030A0"/>
                </a:solidFill>
                <a:latin typeface="+mn-lt"/>
                <a:cs typeface="Times New Roman" pitchFamily="18" charset="0"/>
              </a:rPr>
              <a:t>Их силы были на исходе. И осталось - не вместе жить, а вместе умереть. И потянулись руки навстречу, и слово родилось: «Прости!» </a:t>
            </a:r>
          </a:p>
          <a:p>
            <a:pPr indent="361950" eaLnBrk="0" hangingPunct="0"/>
            <a:r>
              <a:rPr lang="ru-RU" sz="2800" b="1" dirty="0">
                <a:solidFill>
                  <a:srgbClr val="7030A0"/>
                </a:solidFill>
                <a:latin typeface="+mn-lt"/>
                <a:cs typeface="Times New Roman" pitchFamily="18" charset="0"/>
              </a:rPr>
              <a:t>                                    </a:t>
            </a:r>
            <a:endParaRPr lang="ru-RU" sz="4000" b="1" i="1" dirty="0">
              <a:solidFill>
                <a:srgbClr val="7030A0"/>
              </a:solidFill>
              <a:latin typeface="+mn-lt"/>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рямоугольник 1"/>
          <p:cNvSpPr>
            <a:spLocks noChangeArrowheads="1"/>
          </p:cNvSpPr>
          <p:nvPr/>
        </p:nvSpPr>
        <p:spPr bwMode="auto">
          <a:xfrm>
            <a:off x="428596" y="571480"/>
            <a:ext cx="8143932" cy="5663089"/>
          </a:xfrm>
          <a:prstGeom prst="rect">
            <a:avLst/>
          </a:prstGeom>
          <a:noFill/>
          <a:ln w="9525">
            <a:noFill/>
            <a:miter lim="800000"/>
            <a:headEnd/>
            <a:tailEnd/>
          </a:ln>
        </p:spPr>
        <p:txBody>
          <a:bodyPr wrap="square">
            <a:spAutoFit/>
          </a:bodyPr>
          <a:lstStyle/>
          <a:p>
            <a:pPr algn="ctr"/>
            <a:r>
              <a:rPr lang="ru-RU" sz="2000" b="1" dirty="0">
                <a:latin typeface="Times New Roman" pitchFamily="18" charset="0"/>
                <a:cs typeface="Times New Roman" pitchFamily="18" charset="0"/>
              </a:rPr>
              <a:t>  </a:t>
            </a:r>
            <a:r>
              <a:rPr lang="ru-RU" b="1" dirty="0" smtClean="0">
                <a:solidFill>
                  <a:srgbClr val="002060"/>
                </a:solidFill>
                <a:latin typeface="+mn-lt"/>
                <a:cs typeface="Times New Roman" pitchFamily="18" charset="0"/>
              </a:rPr>
              <a:t>Итоги проекта</a:t>
            </a:r>
          </a:p>
          <a:p>
            <a:pPr algn="just"/>
            <a:r>
              <a:rPr lang="ru-RU" sz="2000" dirty="0" smtClean="0">
                <a:solidFill>
                  <a:srgbClr val="7030A0"/>
                </a:solidFill>
                <a:latin typeface="+mn-lt"/>
                <a:cs typeface="Times New Roman" pitchFamily="18" charset="0"/>
              </a:rPr>
              <a:t>   </a:t>
            </a:r>
            <a:r>
              <a:rPr lang="ru-RU" dirty="0" smtClean="0">
                <a:solidFill>
                  <a:srgbClr val="7030A0"/>
                </a:solidFill>
                <a:latin typeface="+mn-lt"/>
                <a:cs typeface="Times New Roman" pitchFamily="18" charset="0"/>
              </a:rPr>
              <a:t>«</a:t>
            </a:r>
            <a:r>
              <a:rPr lang="ru-RU" dirty="0">
                <a:solidFill>
                  <a:srgbClr val="7030A0"/>
                </a:solidFill>
                <a:latin typeface="+mn-lt"/>
                <a:cs typeface="Times New Roman" pitchFamily="18" charset="0"/>
              </a:rPr>
              <a:t>Слово – дело великое», - писал Л. Н. Толстой. Великое, потому что словом можно ранить и исцелить, убить и возродить к жизни, слово может служить любви, может -  вражде и ненависти.</a:t>
            </a:r>
          </a:p>
          <a:p>
            <a:pPr algn="just"/>
            <a:r>
              <a:rPr lang="ru-RU" dirty="0">
                <a:solidFill>
                  <a:srgbClr val="7030A0"/>
                </a:solidFill>
                <a:latin typeface="+mn-lt"/>
                <a:cs typeface="Times New Roman" pitchFamily="18" charset="0"/>
              </a:rPr>
              <a:t>  «Слово бьет иногда насмерть», - говорил А. Грин. В такие минуты внутри что-то обрывается, рушится, и хочется сбежать от реальности, уйти из этого мира. Ведь вам начинает казаться, что всё вокруг пропитано ложью, болью и жизнь бессмысленна.</a:t>
            </a:r>
          </a:p>
          <a:p>
            <a:pPr algn="just"/>
            <a:r>
              <a:rPr lang="ru-RU" dirty="0">
                <a:solidFill>
                  <a:srgbClr val="7030A0"/>
                </a:solidFill>
                <a:latin typeface="+mn-lt"/>
                <a:cs typeface="Times New Roman" pitchFamily="18" charset="0"/>
              </a:rPr>
              <a:t>    Но есть слова, которые способны творить чудеса, возвращать человека к жизни, вселять веру в него. Важно осознать каждому то, что он живет среди таких же людей, и  порой также ошибается, как и многие другие. Но только вот поступаем мы, оказываясь  в одних и тех же ситуациях, по-разному. Порой трудно нам сделать первый шаг к примирению, если в отношениях вдруг появилась трещина. Мешает гордыня. А ведь это действительно нелегко сделать. Но учиться этому просто необходимо. Чему именно? Умению просить прощения и прощать! Именно в этих словах «прости», «прощаю» заключается огромная сила, способная сделать счастливыми многих людей. Современному человеку необходимо учиться этому не только посредством своего собственного жизненного опыта, но и приобщаясь к произведениям литературы, примеров в которой немало.</a:t>
            </a:r>
          </a:p>
        </p:txBody>
      </p:sp>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Text Box 10"/>
          <p:cNvSpPr txBox="1">
            <a:spLocks noChangeArrowheads="1"/>
          </p:cNvSpPr>
          <p:nvPr/>
        </p:nvSpPr>
        <p:spPr bwMode="auto">
          <a:xfrm>
            <a:off x="1763713" y="428604"/>
            <a:ext cx="5329237" cy="400110"/>
          </a:xfrm>
          <a:prstGeom prst="rect">
            <a:avLst/>
          </a:prstGeom>
          <a:noFill/>
          <a:ln w="9525">
            <a:noFill/>
            <a:miter lim="800000"/>
            <a:headEnd/>
            <a:tailEnd/>
          </a:ln>
          <a:effectLst/>
        </p:spPr>
        <p:txBody>
          <a:bodyPr wrap="square">
            <a:spAutoFit/>
          </a:bodyPr>
          <a:lstStyle/>
          <a:p>
            <a:pPr algn="ctr">
              <a:spcBef>
                <a:spcPct val="50000"/>
              </a:spcBef>
            </a:pPr>
            <a:r>
              <a:rPr lang="ru-RU" sz="2000" b="1" dirty="0">
                <a:solidFill>
                  <a:srgbClr val="002060"/>
                </a:solidFill>
              </a:rPr>
              <a:t>УЧАСТНИКИ ПРОЕКТА:</a:t>
            </a:r>
          </a:p>
        </p:txBody>
      </p:sp>
      <p:sp>
        <p:nvSpPr>
          <p:cNvPr id="45067" name="Text Box 11"/>
          <p:cNvSpPr txBox="1">
            <a:spLocks noChangeArrowheads="1"/>
          </p:cNvSpPr>
          <p:nvPr/>
        </p:nvSpPr>
        <p:spPr bwMode="auto">
          <a:xfrm>
            <a:off x="6084168" y="3429000"/>
            <a:ext cx="3816350" cy="307777"/>
          </a:xfrm>
          <a:prstGeom prst="rect">
            <a:avLst/>
          </a:prstGeom>
          <a:noFill/>
          <a:ln w="9525">
            <a:noFill/>
            <a:miter lim="800000"/>
            <a:headEnd/>
            <a:tailEnd/>
          </a:ln>
          <a:effectLst/>
        </p:spPr>
        <p:txBody>
          <a:bodyPr>
            <a:spAutoFit/>
          </a:bodyPr>
          <a:lstStyle/>
          <a:p>
            <a:pPr algn="l">
              <a:spcBef>
                <a:spcPct val="50000"/>
              </a:spcBef>
            </a:pPr>
            <a:r>
              <a:rPr lang="ru-RU" sz="1400" b="1" dirty="0">
                <a:solidFill>
                  <a:srgbClr val="990000"/>
                </a:solidFill>
                <a:latin typeface="+mn-lt"/>
              </a:rPr>
              <a:t>Лавров Александр </a:t>
            </a:r>
            <a:r>
              <a:rPr lang="ru-RU" sz="1400" b="1" dirty="0" smtClean="0">
                <a:solidFill>
                  <a:srgbClr val="990000"/>
                </a:solidFill>
                <a:latin typeface="+mn-lt"/>
              </a:rPr>
              <a:t>(9 класс)</a:t>
            </a:r>
            <a:endParaRPr lang="ru-RU" sz="1400" b="1" dirty="0">
              <a:solidFill>
                <a:srgbClr val="990000"/>
              </a:solidFill>
              <a:latin typeface="+mn-lt"/>
            </a:endParaRPr>
          </a:p>
        </p:txBody>
      </p:sp>
      <p:sp>
        <p:nvSpPr>
          <p:cNvPr id="45068" name="Text Box 12"/>
          <p:cNvSpPr txBox="1">
            <a:spLocks noChangeArrowheads="1"/>
          </p:cNvSpPr>
          <p:nvPr/>
        </p:nvSpPr>
        <p:spPr bwMode="auto">
          <a:xfrm>
            <a:off x="6084168" y="1988840"/>
            <a:ext cx="3059832" cy="307777"/>
          </a:xfrm>
          <a:prstGeom prst="rect">
            <a:avLst/>
          </a:prstGeom>
          <a:noFill/>
          <a:ln w="9525">
            <a:noFill/>
            <a:miter lim="800000"/>
            <a:headEnd/>
            <a:tailEnd/>
          </a:ln>
          <a:effectLst/>
        </p:spPr>
        <p:txBody>
          <a:bodyPr wrap="square">
            <a:spAutoFit/>
          </a:bodyPr>
          <a:lstStyle/>
          <a:p>
            <a:pPr algn="l">
              <a:spcBef>
                <a:spcPct val="50000"/>
              </a:spcBef>
            </a:pPr>
            <a:r>
              <a:rPr lang="ru-RU" sz="1400" b="1" dirty="0">
                <a:solidFill>
                  <a:srgbClr val="990000"/>
                </a:solidFill>
                <a:latin typeface="+mn-lt"/>
              </a:rPr>
              <a:t>Николаева Ксения </a:t>
            </a:r>
            <a:r>
              <a:rPr lang="ru-RU" sz="1400" b="1" dirty="0" smtClean="0">
                <a:solidFill>
                  <a:srgbClr val="990000"/>
                </a:solidFill>
                <a:latin typeface="+mn-lt"/>
              </a:rPr>
              <a:t>(9 </a:t>
            </a:r>
            <a:r>
              <a:rPr lang="ru-RU" sz="1400" b="1" dirty="0">
                <a:solidFill>
                  <a:srgbClr val="990000"/>
                </a:solidFill>
                <a:latin typeface="+mn-lt"/>
              </a:rPr>
              <a:t>класс</a:t>
            </a:r>
            <a:r>
              <a:rPr lang="ru-RU" sz="1400" b="1" dirty="0" smtClean="0">
                <a:solidFill>
                  <a:srgbClr val="990000"/>
                </a:solidFill>
                <a:latin typeface="+mn-lt"/>
              </a:rPr>
              <a:t>)</a:t>
            </a:r>
            <a:endParaRPr lang="ru-RU" sz="1400" b="1" dirty="0">
              <a:solidFill>
                <a:srgbClr val="990000"/>
              </a:solidFill>
              <a:latin typeface="+mn-lt"/>
            </a:endParaRPr>
          </a:p>
        </p:txBody>
      </p:sp>
      <p:sp>
        <p:nvSpPr>
          <p:cNvPr id="45069" name="Text Box 13"/>
          <p:cNvSpPr txBox="1">
            <a:spLocks noChangeArrowheads="1"/>
          </p:cNvSpPr>
          <p:nvPr/>
        </p:nvSpPr>
        <p:spPr bwMode="auto">
          <a:xfrm>
            <a:off x="395536" y="3501008"/>
            <a:ext cx="4104456" cy="307777"/>
          </a:xfrm>
          <a:prstGeom prst="rect">
            <a:avLst/>
          </a:prstGeom>
          <a:noFill/>
          <a:ln w="9525">
            <a:noFill/>
            <a:miter lim="800000"/>
            <a:headEnd/>
            <a:tailEnd/>
          </a:ln>
          <a:effectLst/>
        </p:spPr>
        <p:txBody>
          <a:bodyPr wrap="square">
            <a:spAutoFit/>
          </a:bodyPr>
          <a:lstStyle/>
          <a:p>
            <a:pPr algn="l">
              <a:spcBef>
                <a:spcPct val="50000"/>
              </a:spcBef>
            </a:pPr>
            <a:r>
              <a:rPr lang="ru-RU" sz="1400" b="1" dirty="0" smtClean="0">
                <a:solidFill>
                  <a:srgbClr val="990000"/>
                </a:solidFill>
                <a:latin typeface="+mn-lt"/>
              </a:rPr>
              <a:t>Закерничный Иван (7 класс)</a:t>
            </a:r>
            <a:endParaRPr lang="ru-RU" sz="1400" b="1" dirty="0">
              <a:solidFill>
                <a:srgbClr val="990000"/>
              </a:solidFill>
              <a:latin typeface="+mn-lt"/>
            </a:endParaRPr>
          </a:p>
        </p:txBody>
      </p:sp>
      <p:sp>
        <p:nvSpPr>
          <p:cNvPr id="45070" name="Text Box 14"/>
          <p:cNvSpPr txBox="1">
            <a:spLocks noChangeArrowheads="1"/>
          </p:cNvSpPr>
          <p:nvPr/>
        </p:nvSpPr>
        <p:spPr bwMode="auto">
          <a:xfrm>
            <a:off x="539552" y="1916832"/>
            <a:ext cx="3744613" cy="307777"/>
          </a:xfrm>
          <a:prstGeom prst="rect">
            <a:avLst/>
          </a:prstGeom>
          <a:noFill/>
          <a:ln w="9525">
            <a:noFill/>
            <a:miter lim="800000"/>
            <a:headEnd/>
            <a:tailEnd/>
          </a:ln>
          <a:effectLst/>
        </p:spPr>
        <p:txBody>
          <a:bodyPr wrap="square">
            <a:spAutoFit/>
          </a:bodyPr>
          <a:lstStyle/>
          <a:p>
            <a:pPr algn="l">
              <a:spcBef>
                <a:spcPct val="50000"/>
              </a:spcBef>
            </a:pPr>
            <a:r>
              <a:rPr lang="ru-RU" sz="1400" b="1" dirty="0" err="1" smtClean="0">
                <a:solidFill>
                  <a:srgbClr val="990000"/>
                </a:solidFill>
                <a:latin typeface="+mn-lt"/>
              </a:rPr>
              <a:t>Есипенко</a:t>
            </a:r>
            <a:r>
              <a:rPr lang="ru-RU" sz="1400" b="1" dirty="0" smtClean="0">
                <a:solidFill>
                  <a:srgbClr val="990000"/>
                </a:solidFill>
                <a:latin typeface="+mn-lt"/>
              </a:rPr>
              <a:t> Богдан (5 класс)</a:t>
            </a:r>
            <a:endParaRPr lang="ru-RU" sz="1400" b="1" dirty="0">
              <a:solidFill>
                <a:srgbClr val="990000"/>
              </a:solidFill>
              <a:latin typeface="+mn-lt"/>
            </a:endParaRPr>
          </a:p>
        </p:txBody>
      </p:sp>
      <p:sp>
        <p:nvSpPr>
          <p:cNvPr id="45073" name="Text Box 17"/>
          <p:cNvSpPr txBox="1">
            <a:spLocks noChangeArrowheads="1"/>
          </p:cNvSpPr>
          <p:nvPr/>
        </p:nvSpPr>
        <p:spPr bwMode="auto">
          <a:xfrm>
            <a:off x="574675" y="5445224"/>
            <a:ext cx="8569325" cy="830997"/>
          </a:xfrm>
          <a:prstGeom prst="rect">
            <a:avLst/>
          </a:prstGeom>
          <a:noFill/>
          <a:ln w="9525">
            <a:noFill/>
            <a:miter lim="800000"/>
            <a:headEnd/>
            <a:tailEnd/>
          </a:ln>
          <a:effectLst/>
        </p:spPr>
        <p:txBody>
          <a:bodyPr>
            <a:spAutoFit/>
          </a:bodyPr>
          <a:lstStyle/>
          <a:p>
            <a:pPr>
              <a:spcBef>
                <a:spcPct val="50000"/>
              </a:spcBef>
            </a:pPr>
            <a:r>
              <a:rPr lang="ru-RU" sz="1600" b="1" dirty="0">
                <a:solidFill>
                  <a:srgbClr val="002060"/>
                </a:solidFill>
                <a:latin typeface="+mn-lt"/>
              </a:rPr>
              <a:t>Руководители проекта: </a:t>
            </a:r>
            <a:r>
              <a:rPr lang="ru-RU" sz="1600" dirty="0" smtClean="0">
                <a:solidFill>
                  <a:srgbClr val="002060"/>
                </a:solidFill>
                <a:latin typeface="+mn-lt"/>
              </a:rPr>
              <a:t>Блохин Василий Петрович, учитель русского языка и литературы; Николаева Дарья Владимировна, </a:t>
            </a:r>
            <a:r>
              <a:rPr lang="ru-RU" sz="1600" dirty="0">
                <a:solidFill>
                  <a:srgbClr val="002060"/>
                </a:solidFill>
                <a:latin typeface="+mn-lt"/>
              </a:rPr>
              <a:t>учитель русского языка и </a:t>
            </a:r>
            <a:r>
              <a:rPr lang="ru-RU" sz="1600" dirty="0" smtClean="0">
                <a:solidFill>
                  <a:srgbClr val="002060"/>
                </a:solidFill>
                <a:latin typeface="+mn-lt"/>
              </a:rPr>
              <a:t>литературы;                                  Тарасов </a:t>
            </a:r>
            <a:r>
              <a:rPr lang="ru-RU" sz="1600" dirty="0">
                <a:solidFill>
                  <a:srgbClr val="002060"/>
                </a:solidFill>
                <a:latin typeface="+mn-lt"/>
              </a:rPr>
              <a:t>Евгений Николаевич, учитель информатики</a:t>
            </a:r>
          </a:p>
        </p:txBody>
      </p:sp>
      <p:pic>
        <p:nvPicPr>
          <p:cNvPr id="1026" name="Picture 2"/>
          <p:cNvPicPr>
            <a:picLocks noChangeAspect="1" noChangeArrowheads="1"/>
          </p:cNvPicPr>
          <p:nvPr/>
        </p:nvPicPr>
        <p:blipFill>
          <a:blip r:embed="rId2" cstate="print"/>
          <a:srcRect l="18468" r="16895"/>
          <a:stretch>
            <a:fillRect/>
          </a:stretch>
        </p:blipFill>
        <p:spPr bwMode="auto">
          <a:xfrm>
            <a:off x="1115616" y="2276872"/>
            <a:ext cx="1055001" cy="1224136"/>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l="16935" t="12542" r="17742"/>
          <a:stretch>
            <a:fillRect/>
          </a:stretch>
        </p:blipFill>
        <p:spPr bwMode="auto">
          <a:xfrm>
            <a:off x="1115616" y="836712"/>
            <a:ext cx="1075654" cy="1080120"/>
          </a:xfrm>
          <a:prstGeom prst="rect">
            <a:avLst/>
          </a:prstGeom>
          <a:noFill/>
          <a:ln w="9525">
            <a:noFill/>
            <a:miter lim="800000"/>
            <a:headEnd/>
            <a:tailEnd/>
          </a:ln>
          <a:effectLst/>
        </p:spPr>
      </p:pic>
      <p:pic>
        <p:nvPicPr>
          <p:cNvPr id="3074" name="Picture 2" descr="C:\Users\User\Desktop\IMG_2873.JPG"/>
          <p:cNvPicPr>
            <a:picLocks noChangeAspect="1" noChangeArrowheads="1"/>
          </p:cNvPicPr>
          <p:nvPr/>
        </p:nvPicPr>
        <p:blipFill>
          <a:blip r:embed="rId4" cstate="print"/>
          <a:srcRect l="18132" t="11019" r="55311" b="71262"/>
          <a:stretch>
            <a:fillRect/>
          </a:stretch>
        </p:blipFill>
        <p:spPr bwMode="auto">
          <a:xfrm>
            <a:off x="6804248" y="2420888"/>
            <a:ext cx="1008112" cy="1008112"/>
          </a:xfrm>
          <a:prstGeom prst="rect">
            <a:avLst/>
          </a:prstGeom>
          <a:noFill/>
        </p:spPr>
      </p:pic>
      <p:pic>
        <p:nvPicPr>
          <p:cNvPr id="3075" name="Picture 3" descr="C:\Users\User\Desktop\IMG_2337.JPG"/>
          <p:cNvPicPr>
            <a:picLocks noChangeAspect="1" noChangeArrowheads="1"/>
          </p:cNvPicPr>
          <p:nvPr/>
        </p:nvPicPr>
        <p:blipFill>
          <a:blip r:embed="rId5" cstate="print"/>
          <a:srcRect l="56201" t="22115" r="31396" b="57968"/>
          <a:stretch>
            <a:fillRect/>
          </a:stretch>
        </p:blipFill>
        <p:spPr bwMode="auto">
          <a:xfrm>
            <a:off x="6804248" y="3933056"/>
            <a:ext cx="940905" cy="1008112"/>
          </a:xfrm>
          <a:prstGeom prst="rect">
            <a:avLst/>
          </a:prstGeom>
          <a:noFill/>
        </p:spPr>
      </p:pic>
      <p:sp>
        <p:nvSpPr>
          <p:cNvPr id="16" name="TextBox 15"/>
          <p:cNvSpPr txBox="1"/>
          <p:nvPr/>
        </p:nvSpPr>
        <p:spPr>
          <a:xfrm>
            <a:off x="6156176" y="4941168"/>
            <a:ext cx="2383217" cy="338554"/>
          </a:xfrm>
          <a:prstGeom prst="rect">
            <a:avLst/>
          </a:prstGeom>
          <a:noFill/>
        </p:spPr>
        <p:txBody>
          <a:bodyPr wrap="none" rtlCol="0">
            <a:spAutoFit/>
          </a:bodyPr>
          <a:lstStyle/>
          <a:p>
            <a:r>
              <a:rPr lang="ru-RU" sz="1400" b="1" dirty="0" smtClean="0">
                <a:solidFill>
                  <a:srgbClr val="990000"/>
                </a:solidFill>
                <a:latin typeface="+mn-lt"/>
              </a:rPr>
              <a:t>Мартинез Николь (10 класс</a:t>
            </a:r>
            <a:r>
              <a:rPr lang="ru-RU" sz="1600" b="1" dirty="0" smtClean="0">
                <a:solidFill>
                  <a:srgbClr val="990000"/>
                </a:solidFill>
              </a:rPr>
              <a:t>)</a:t>
            </a:r>
            <a:endParaRPr lang="ru-RU" sz="1600" b="1" dirty="0">
              <a:solidFill>
                <a:srgbClr val="990000"/>
              </a:solidFill>
            </a:endParaRPr>
          </a:p>
        </p:txBody>
      </p:sp>
      <p:sp>
        <p:nvSpPr>
          <p:cNvPr id="17" name="TextBox 16"/>
          <p:cNvSpPr txBox="1"/>
          <p:nvPr/>
        </p:nvSpPr>
        <p:spPr>
          <a:xfrm>
            <a:off x="467544" y="5013176"/>
            <a:ext cx="2362442" cy="307777"/>
          </a:xfrm>
          <a:prstGeom prst="rect">
            <a:avLst/>
          </a:prstGeom>
          <a:noFill/>
        </p:spPr>
        <p:txBody>
          <a:bodyPr wrap="none" rtlCol="0">
            <a:spAutoFit/>
          </a:bodyPr>
          <a:lstStyle/>
          <a:p>
            <a:r>
              <a:rPr lang="ru-RU" sz="1400" b="1" dirty="0" smtClean="0">
                <a:solidFill>
                  <a:srgbClr val="990000"/>
                </a:solidFill>
                <a:latin typeface="+mn-lt"/>
              </a:rPr>
              <a:t>Парфененко Елена (7 класс)</a:t>
            </a:r>
            <a:endParaRPr lang="ru-RU" sz="1400" b="1" dirty="0">
              <a:solidFill>
                <a:srgbClr val="990000"/>
              </a:solidFill>
              <a:latin typeface="+mn-lt"/>
            </a:endParaRPr>
          </a:p>
        </p:txBody>
      </p:sp>
      <p:pic>
        <p:nvPicPr>
          <p:cNvPr id="2" name="Picture 2" descr="C:\Users\User\Desktop\IMG_04030.JPG"/>
          <p:cNvPicPr>
            <a:picLocks noChangeAspect="1" noChangeArrowheads="1"/>
          </p:cNvPicPr>
          <p:nvPr/>
        </p:nvPicPr>
        <p:blipFill>
          <a:blip r:embed="rId6" cstate="print"/>
          <a:srcRect/>
          <a:stretch>
            <a:fillRect/>
          </a:stretch>
        </p:blipFill>
        <p:spPr bwMode="auto">
          <a:xfrm>
            <a:off x="6804248" y="764704"/>
            <a:ext cx="936104" cy="1228637"/>
          </a:xfrm>
          <a:prstGeom prst="rect">
            <a:avLst/>
          </a:prstGeom>
          <a:noFill/>
        </p:spPr>
      </p:pic>
      <p:pic>
        <p:nvPicPr>
          <p:cNvPr id="15" name="Picture 4" descr="G:\DCIM\107___02\IMG_1076.JPG"/>
          <p:cNvPicPr>
            <a:picLocks noChangeAspect="1" noChangeArrowheads="1"/>
          </p:cNvPicPr>
          <p:nvPr/>
        </p:nvPicPr>
        <p:blipFill>
          <a:blip r:embed="rId7" cstate="print"/>
          <a:srcRect l="21321" t="6054" r="17484" b="3125"/>
          <a:stretch>
            <a:fillRect/>
          </a:stretch>
        </p:blipFill>
        <p:spPr bwMode="auto">
          <a:xfrm>
            <a:off x="1115616" y="3933056"/>
            <a:ext cx="967870" cy="1071570"/>
          </a:xfrm>
          <a:prstGeom prst="rect">
            <a:avLst/>
          </a:prstGeom>
          <a:noFill/>
        </p:spPr>
      </p:pic>
      <p:pic>
        <p:nvPicPr>
          <p:cNvPr id="18" name="Picture 2" descr="G:\DCIM\107___02\IMG_1079.JPG"/>
          <p:cNvPicPr>
            <a:picLocks noChangeAspect="1" noChangeArrowheads="1"/>
          </p:cNvPicPr>
          <p:nvPr/>
        </p:nvPicPr>
        <p:blipFill>
          <a:blip r:embed="rId8" cstate="print"/>
          <a:srcRect l="18688" r="17774"/>
          <a:stretch>
            <a:fillRect/>
          </a:stretch>
        </p:blipFill>
        <p:spPr bwMode="auto">
          <a:xfrm>
            <a:off x="3995936" y="908720"/>
            <a:ext cx="915057" cy="1080120"/>
          </a:xfrm>
          <a:prstGeom prst="rect">
            <a:avLst/>
          </a:prstGeom>
          <a:noFill/>
        </p:spPr>
      </p:pic>
      <p:pic>
        <p:nvPicPr>
          <p:cNvPr id="19" name="Picture 5" descr="G:\DCIM\107___02\IMG_1075.JPG"/>
          <p:cNvPicPr>
            <a:picLocks noChangeAspect="1" noChangeArrowheads="1"/>
          </p:cNvPicPr>
          <p:nvPr/>
        </p:nvPicPr>
        <p:blipFill>
          <a:blip r:embed="rId9" cstate="print"/>
          <a:srcRect l="24904" t="10547" r="19015"/>
          <a:stretch>
            <a:fillRect/>
          </a:stretch>
        </p:blipFill>
        <p:spPr bwMode="auto">
          <a:xfrm>
            <a:off x="3995936" y="2420888"/>
            <a:ext cx="864096" cy="1033744"/>
          </a:xfrm>
          <a:prstGeom prst="rect">
            <a:avLst/>
          </a:prstGeom>
          <a:noFill/>
        </p:spPr>
      </p:pic>
      <p:pic>
        <p:nvPicPr>
          <p:cNvPr id="20" name="Picture 3" descr="G:\DCIM\107___02\IMG_1081.JPG"/>
          <p:cNvPicPr>
            <a:picLocks noChangeAspect="1" noChangeArrowheads="1"/>
          </p:cNvPicPr>
          <p:nvPr/>
        </p:nvPicPr>
        <p:blipFill>
          <a:blip r:embed="rId10" cstate="print"/>
          <a:srcRect l="21435" r="8252"/>
          <a:stretch>
            <a:fillRect/>
          </a:stretch>
        </p:blipFill>
        <p:spPr bwMode="auto">
          <a:xfrm>
            <a:off x="3995936" y="3933056"/>
            <a:ext cx="937095" cy="999562"/>
          </a:xfrm>
          <a:prstGeom prst="rect">
            <a:avLst/>
          </a:prstGeom>
          <a:noFill/>
        </p:spPr>
      </p:pic>
      <p:sp>
        <p:nvSpPr>
          <p:cNvPr id="21" name="TextBox 20"/>
          <p:cNvSpPr txBox="1"/>
          <p:nvPr/>
        </p:nvSpPr>
        <p:spPr>
          <a:xfrm>
            <a:off x="3419872" y="1988840"/>
            <a:ext cx="2153988" cy="307777"/>
          </a:xfrm>
          <a:prstGeom prst="rect">
            <a:avLst/>
          </a:prstGeom>
          <a:noFill/>
        </p:spPr>
        <p:txBody>
          <a:bodyPr wrap="none" rtlCol="0">
            <a:spAutoFit/>
          </a:bodyPr>
          <a:lstStyle/>
          <a:p>
            <a:r>
              <a:rPr lang="ru-RU" sz="1400" b="1" dirty="0" smtClean="0">
                <a:solidFill>
                  <a:srgbClr val="990000"/>
                </a:solidFill>
                <a:latin typeface="+mn-lt"/>
              </a:rPr>
              <a:t>Шилин Николай (8 класс)</a:t>
            </a:r>
            <a:endParaRPr lang="ru-RU" sz="1400" b="1" dirty="0">
              <a:solidFill>
                <a:srgbClr val="990000"/>
              </a:solidFill>
              <a:latin typeface="+mn-lt"/>
            </a:endParaRPr>
          </a:p>
        </p:txBody>
      </p:sp>
      <p:sp>
        <p:nvSpPr>
          <p:cNvPr id="22" name="TextBox 21"/>
          <p:cNvSpPr txBox="1"/>
          <p:nvPr/>
        </p:nvSpPr>
        <p:spPr>
          <a:xfrm>
            <a:off x="3491880" y="3429000"/>
            <a:ext cx="2444195" cy="307777"/>
          </a:xfrm>
          <a:prstGeom prst="rect">
            <a:avLst/>
          </a:prstGeom>
          <a:noFill/>
        </p:spPr>
        <p:txBody>
          <a:bodyPr wrap="square" rtlCol="0">
            <a:spAutoFit/>
          </a:bodyPr>
          <a:lstStyle/>
          <a:p>
            <a:r>
              <a:rPr lang="ru-RU" sz="1400" b="1" dirty="0" smtClean="0">
                <a:solidFill>
                  <a:srgbClr val="990000"/>
                </a:solidFill>
                <a:latin typeface="+mn-lt"/>
              </a:rPr>
              <a:t>Сиссе Давид (8 класс)</a:t>
            </a:r>
            <a:endParaRPr lang="ru-RU" sz="1400" b="1" dirty="0">
              <a:solidFill>
                <a:srgbClr val="990000"/>
              </a:solidFill>
              <a:latin typeface="+mn-lt"/>
            </a:endParaRPr>
          </a:p>
        </p:txBody>
      </p:sp>
      <p:sp>
        <p:nvSpPr>
          <p:cNvPr id="23" name="TextBox 22"/>
          <p:cNvSpPr txBox="1"/>
          <p:nvPr/>
        </p:nvSpPr>
        <p:spPr>
          <a:xfrm>
            <a:off x="3491880" y="5013176"/>
            <a:ext cx="1927707" cy="307777"/>
          </a:xfrm>
          <a:prstGeom prst="rect">
            <a:avLst/>
          </a:prstGeom>
          <a:noFill/>
        </p:spPr>
        <p:txBody>
          <a:bodyPr wrap="none" rtlCol="0">
            <a:spAutoFit/>
          </a:bodyPr>
          <a:lstStyle/>
          <a:p>
            <a:r>
              <a:rPr lang="ru-RU" sz="1400" b="1" dirty="0" smtClean="0">
                <a:solidFill>
                  <a:srgbClr val="990000"/>
                </a:solidFill>
                <a:latin typeface="+mn-lt"/>
              </a:rPr>
              <a:t>Швец Никита (9 класс)</a:t>
            </a:r>
            <a:endParaRPr lang="ru-RU" sz="1400" b="1" dirty="0">
              <a:solidFill>
                <a:srgbClr val="990000"/>
              </a:solidFill>
              <a:latin typeface="+mn-lt"/>
            </a:endParaRPr>
          </a:p>
        </p:txBody>
      </p:sp>
    </p:spTree>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714356"/>
            <a:ext cx="7858180" cy="5632311"/>
          </a:xfrm>
          <a:prstGeom prst="rect">
            <a:avLst/>
          </a:prstGeom>
        </p:spPr>
        <p:txBody>
          <a:bodyPr wrap="square">
            <a:spAutoFit/>
          </a:bodyPr>
          <a:lstStyle/>
          <a:p>
            <a:pPr algn="ctr"/>
            <a:r>
              <a:rPr lang="ru-RU" sz="2200" b="1" dirty="0" smtClean="0">
                <a:solidFill>
                  <a:srgbClr val="002060"/>
                </a:solidFill>
                <a:latin typeface="+mn-lt"/>
                <a:cs typeface="Times New Roman" pitchFamily="18" charset="0"/>
              </a:rPr>
              <a:t>Список использованных источников.</a:t>
            </a:r>
          </a:p>
          <a:p>
            <a:pPr algn="ctr"/>
            <a:endParaRPr lang="ru-RU" b="1" dirty="0" smtClean="0">
              <a:solidFill>
                <a:srgbClr val="002060"/>
              </a:solidFill>
              <a:latin typeface="Times New Roman" pitchFamily="18" charset="0"/>
              <a:cs typeface="Times New Roman" pitchFamily="18" charset="0"/>
            </a:endParaRPr>
          </a:p>
          <a:p>
            <a:r>
              <a:rPr lang="ru-RU" sz="2000" dirty="0" smtClean="0">
                <a:solidFill>
                  <a:srgbClr val="7030A0"/>
                </a:solidFill>
                <a:latin typeface="+mn-lt"/>
                <a:cs typeface="Times New Roman" pitchFamily="18" charset="0"/>
              </a:rPr>
              <a:t>1. http://dia-logos.ru  </a:t>
            </a:r>
          </a:p>
          <a:p>
            <a:r>
              <a:rPr lang="ru-RU" sz="2000" dirty="0" smtClean="0">
                <a:solidFill>
                  <a:srgbClr val="7030A0"/>
                </a:solidFill>
                <a:latin typeface="+mn-lt"/>
                <a:cs typeface="Times New Roman" pitchFamily="18" charset="0"/>
              </a:rPr>
              <a:t>2. http://im8-tub-ru.yandex.net</a:t>
            </a:r>
          </a:p>
          <a:p>
            <a:r>
              <a:rPr lang="ru-RU" sz="2000" dirty="0" smtClean="0">
                <a:solidFill>
                  <a:srgbClr val="7030A0"/>
                </a:solidFill>
                <a:latin typeface="+mn-lt"/>
                <a:cs typeface="Times New Roman" pitchFamily="18" charset="0"/>
              </a:rPr>
              <a:t>3. http://images.yandex.ru</a:t>
            </a:r>
          </a:p>
          <a:p>
            <a:r>
              <a:rPr lang="ru-RU" sz="2000" dirty="0" smtClean="0">
                <a:solidFill>
                  <a:srgbClr val="7030A0"/>
                </a:solidFill>
                <a:latin typeface="+mn-lt"/>
                <a:cs typeface="Times New Roman" pitchFamily="18" charset="0"/>
              </a:rPr>
              <a:t>4. Астафьев В. П. «Царь-рыба».</a:t>
            </a:r>
          </a:p>
          <a:p>
            <a:r>
              <a:rPr lang="ru-RU" sz="2000" dirty="0" smtClean="0">
                <a:solidFill>
                  <a:srgbClr val="7030A0"/>
                </a:solidFill>
                <a:latin typeface="+mn-lt"/>
                <a:cs typeface="Times New Roman" pitchFamily="18" charset="0"/>
              </a:rPr>
              <a:t>5. Даль В. И.  Толковый словарь живого великорусского языка.</a:t>
            </a:r>
          </a:p>
          <a:p>
            <a:r>
              <a:rPr lang="ru-RU" sz="2000" dirty="0" smtClean="0">
                <a:solidFill>
                  <a:srgbClr val="7030A0"/>
                </a:solidFill>
                <a:latin typeface="+mn-lt"/>
                <a:cs typeface="Times New Roman" pitchFamily="18" charset="0"/>
              </a:rPr>
              <a:t>6. Достоевский Ф. М. «Преступление и наказание».</a:t>
            </a:r>
          </a:p>
          <a:p>
            <a:r>
              <a:rPr lang="ru-RU" sz="2000" dirty="0" smtClean="0">
                <a:solidFill>
                  <a:srgbClr val="7030A0"/>
                </a:solidFill>
                <a:latin typeface="+mn-lt"/>
                <a:cs typeface="Times New Roman" pitchFamily="18" charset="0"/>
              </a:rPr>
              <a:t>7. Гоголь Н. В. «Повесть о том, как поссорились Иван Иванович с</a:t>
            </a:r>
          </a:p>
          <a:p>
            <a:r>
              <a:rPr lang="ru-RU" sz="2000" dirty="0" smtClean="0">
                <a:solidFill>
                  <a:srgbClr val="7030A0"/>
                </a:solidFill>
                <a:latin typeface="+mn-lt"/>
                <a:cs typeface="Times New Roman" pitchFamily="18" charset="0"/>
              </a:rPr>
              <a:t>    Иваном Никифоровичем».</a:t>
            </a:r>
          </a:p>
          <a:p>
            <a:r>
              <a:rPr lang="ru-RU" sz="2000" dirty="0" smtClean="0">
                <a:solidFill>
                  <a:srgbClr val="7030A0"/>
                </a:solidFill>
                <a:latin typeface="+mn-lt"/>
                <a:cs typeface="Times New Roman" pitchFamily="18" charset="0"/>
              </a:rPr>
              <a:t>8. Пушкин А. С. «Станционный смотритель».</a:t>
            </a:r>
          </a:p>
          <a:p>
            <a:r>
              <a:rPr lang="ru-RU" sz="2000" dirty="0" smtClean="0">
                <a:solidFill>
                  <a:srgbClr val="7030A0"/>
                </a:solidFill>
                <a:latin typeface="+mn-lt"/>
                <a:cs typeface="Times New Roman" pitchFamily="18" charset="0"/>
              </a:rPr>
              <a:t>9. Толстой Л. Н. «Война и мир».</a:t>
            </a:r>
          </a:p>
          <a:p>
            <a:r>
              <a:rPr lang="ru-RU" sz="2000" dirty="0" smtClean="0">
                <a:solidFill>
                  <a:srgbClr val="7030A0"/>
                </a:solidFill>
                <a:latin typeface="+mn-lt"/>
                <a:cs typeface="Times New Roman" pitchFamily="18" charset="0"/>
              </a:rPr>
              <a:t>10. М. Е. Салтыков-Щедрин «Господа Головлевы».</a:t>
            </a:r>
          </a:p>
          <a:p>
            <a:r>
              <a:rPr lang="ru-RU" sz="2000" dirty="0" smtClean="0">
                <a:solidFill>
                  <a:srgbClr val="7030A0"/>
                </a:solidFill>
                <a:latin typeface="+mn-lt"/>
                <a:cs typeface="Times New Roman" pitchFamily="18" charset="0"/>
              </a:rPr>
              <a:t>11</a:t>
            </a:r>
            <a:r>
              <a:rPr lang="ru-RU" sz="2000" dirty="0" smtClean="0">
                <a:solidFill>
                  <a:srgbClr val="990099"/>
                </a:solidFill>
                <a:latin typeface="+mn-lt"/>
                <a:cs typeface="Times New Roman" pitchFamily="18" charset="0"/>
              </a:rPr>
              <a:t>. </a:t>
            </a:r>
            <a:r>
              <a:rPr lang="en-US" sz="2000" dirty="0" smtClean="0">
                <a:solidFill>
                  <a:srgbClr val="990099"/>
                </a:solidFill>
                <a:latin typeface="+mn-lt"/>
                <a:cs typeface="Times New Roman" pitchFamily="18" charset="0"/>
                <a:hlinkClick r:id="rId2"/>
              </a:rPr>
              <a:t>http://rembr.ru/</a:t>
            </a:r>
            <a:endParaRPr lang="ru-RU" sz="2000" dirty="0" smtClean="0">
              <a:solidFill>
                <a:srgbClr val="990099"/>
              </a:solidFill>
              <a:latin typeface="+mn-lt"/>
              <a:cs typeface="Times New Roman" pitchFamily="18" charset="0"/>
            </a:endParaRPr>
          </a:p>
          <a:p>
            <a:r>
              <a:rPr lang="ru-RU" sz="2000" dirty="0" smtClean="0">
                <a:solidFill>
                  <a:srgbClr val="7030A0"/>
                </a:solidFill>
                <a:latin typeface="+mn-lt"/>
                <a:cs typeface="Times New Roman" pitchFamily="18" charset="0"/>
              </a:rPr>
              <a:t>12. </a:t>
            </a:r>
            <a:r>
              <a:rPr lang="en-US" sz="2000" dirty="0" smtClean="0">
                <a:solidFill>
                  <a:srgbClr val="7030A0"/>
                </a:solidFill>
                <a:latin typeface="+mn-lt"/>
                <a:cs typeface="Times New Roman" pitchFamily="18" charset="0"/>
              </a:rPr>
              <a:t>http://arts-bridge.ru/article/2</a:t>
            </a:r>
            <a:endParaRPr lang="ru-RU" sz="2000" dirty="0" smtClean="0">
              <a:solidFill>
                <a:srgbClr val="7030A0"/>
              </a:solidFill>
              <a:latin typeface="+mn-lt"/>
              <a:cs typeface="Times New Roman" pitchFamily="18" charset="0"/>
            </a:endParaRPr>
          </a:p>
          <a:p>
            <a:pPr algn="just" eaLnBrk="0" hangingPunct="0"/>
            <a:r>
              <a:rPr lang="ru-RU" sz="2000" dirty="0" smtClean="0">
                <a:solidFill>
                  <a:srgbClr val="7030A0"/>
                </a:solidFill>
                <a:latin typeface="+mn-lt"/>
                <a:cs typeface="Times New Roman" pitchFamily="18" charset="0"/>
              </a:rPr>
              <a:t>  </a:t>
            </a:r>
            <a:endParaRPr lang="ru-RU" sz="3200" dirty="0" smtClean="0">
              <a:solidFill>
                <a:srgbClr val="7030A0"/>
              </a:solidFill>
              <a:latin typeface="+mn-lt"/>
              <a:cs typeface="Times New Roman" pitchFamily="18" charset="0"/>
            </a:endParaRPr>
          </a:p>
          <a:p>
            <a:endParaRPr lang="ru-RU" sz="2000" dirty="0" smtClean="0">
              <a:solidFill>
                <a:srgbClr val="7030A0"/>
              </a:solidFill>
              <a:latin typeface="Times New Roman" pitchFamily="18" charset="0"/>
              <a:cs typeface="Times New Roman" pitchFamily="18" charset="0"/>
            </a:endParaRPr>
          </a:p>
          <a:p>
            <a:endParaRPr lang="ru-RU" sz="2000" dirty="0">
              <a:solidFill>
                <a:srgbClr val="7030A0"/>
              </a:solidFill>
              <a:latin typeface="Times New Roman" pitchFamily="18" charset="0"/>
              <a:cs typeface="Times New Roman" pitchFamily="18" charset="0"/>
            </a:endParaRPr>
          </a:p>
        </p:txBody>
      </p:sp>
      <p:pic>
        <p:nvPicPr>
          <p:cNvPr id="3" name="Picture 6" descr="7"/>
          <p:cNvPicPr>
            <a:picLocks noChangeAspect="1" noChangeArrowheads="1" noCrop="1"/>
          </p:cNvPicPr>
          <p:nvPr/>
        </p:nvPicPr>
        <p:blipFill>
          <a:blip r:embed="rId3" cstate="print"/>
          <a:srcRect/>
          <a:stretch>
            <a:fillRect/>
          </a:stretch>
        </p:blipFill>
        <p:spPr bwMode="auto">
          <a:xfrm>
            <a:off x="6456874" y="4437112"/>
            <a:ext cx="2003955" cy="1841963"/>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WordArt 4"/>
          <p:cNvSpPr>
            <a:spLocks noChangeArrowheads="1" noChangeShapeType="1" noTextEdit="1"/>
          </p:cNvSpPr>
          <p:nvPr/>
        </p:nvSpPr>
        <p:spPr bwMode="auto">
          <a:xfrm>
            <a:off x="381000" y="1752600"/>
            <a:ext cx="8458200" cy="2743200"/>
          </a:xfrm>
          <a:prstGeom prst="rect">
            <a:avLst/>
          </a:prstGeom>
        </p:spPr>
        <p:txBody>
          <a:bodyPr wrap="none" fromWordArt="1">
            <a:prstTxWarp prst="textDoubleWave1">
              <a:avLst>
                <a:gd name="adj1" fmla="val 6500"/>
                <a:gd name="adj2" fmla="val -644"/>
              </a:avLst>
            </a:prstTxWarp>
          </a:bodyPr>
          <a:lstStyle/>
          <a:p>
            <a:pPr algn="ctr"/>
            <a:endParaRPr lang="ru-RU" sz="2400" kern="10" spc="-360">
              <a:ln w="12700">
                <a:solidFill>
                  <a:srgbClr val="000099"/>
                </a:solidFill>
                <a:round/>
                <a:headEnd/>
                <a:tailEnd/>
              </a:ln>
              <a:solidFill>
                <a:srgbClr val="FF00FF"/>
              </a:solidFill>
              <a:effectLst>
                <a:outerShdw dist="38100" dir="2700000" algn="tl" rotWithShape="0">
                  <a:srgbClr val="000000">
                    <a:alpha val="43137"/>
                  </a:srgbClr>
                </a:outerShdw>
              </a:effectLst>
              <a:latin typeface="Impact"/>
            </a:endParaRPr>
          </a:p>
        </p:txBody>
      </p:sp>
      <p:sp>
        <p:nvSpPr>
          <p:cNvPr id="6" name="Прямоугольник 5"/>
          <p:cNvSpPr/>
          <p:nvPr/>
        </p:nvSpPr>
        <p:spPr>
          <a:xfrm>
            <a:off x="-720411" y="428604"/>
            <a:ext cx="10584822" cy="830997"/>
          </a:xfrm>
          <a:prstGeom prst="rect">
            <a:avLst/>
          </a:prstGeom>
          <a:noFill/>
        </p:spPr>
        <p:txBody>
          <a:bodyPr wrap="square">
            <a:spAutoFit/>
          </a:bodyPr>
          <a:lstStyle/>
          <a:p>
            <a:pPr algn="ctr">
              <a:defRPr/>
            </a:pPr>
            <a:r>
              <a:rPr lang="ru-RU" sz="24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Средняя общеобразовательная</a:t>
            </a:r>
          </a:p>
          <a:p>
            <a:pPr algn="ctr">
              <a:defRPr/>
            </a:pPr>
            <a:r>
              <a:rPr lang="ru-RU" sz="24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 школа при Посольстве России в Гвинее</a:t>
            </a:r>
          </a:p>
        </p:txBody>
      </p:sp>
      <p:sp>
        <p:nvSpPr>
          <p:cNvPr id="7" name="TextBox 6"/>
          <p:cNvSpPr txBox="1"/>
          <p:nvPr/>
        </p:nvSpPr>
        <p:spPr>
          <a:xfrm>
            <a:off x="1371600" y="1905000"/>
            <a:ext cx="6781800" cy="1323439"/>
          </a:xfrm>
          <a:prstGeom prst="rect">
            <a:avLst/>
          </a:prstGeom>
          <a:noFill/>
        </p:spPr>
        <p:txBody>
          <a:bodyPr>
            <a:spAutoFit/>
          </a:bodyPr>
          <a:lstStyle/>
          <a:p>
            <a:pPr lvl="0" algn="ctr">
              <a:defRPr/>
            </a:pPr>
            <a:r>
              <a:rPr lang="ru-RU" sz="32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a:t>
            </a:r>
            <a:r>
              <a:rPr lang="ru-RU" sz="3200" b="1" dirty="0" smtClean="0">
                <a:solidFill>
                  <a:srgbClr val="002060"/>
                </a:solidFill>
                <a:latin typeface="Times New Roman" pitchFamily="18" charset="0"/>
                <a:cs typeface="Times New Roman" pitchFamily="18" charset="0"/>
              </a:rPr>
              <a:t>Даруйте жизнь, прощая…</a:t>
            </a:r>
            <a:r>
              <a:rPr lang="ru-RU" sz="32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a:t>
            </a:r>
          </a:p>
          <a:p>
            <a:pPr algn="ctr">
              <a:defRPr/>
            </a:pPr>
            <a:endParaRPr lang="ru-RU" sz="2400" b="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endParaRPr>
          </a:p>
          <a:p>
            <a:pPr algn="ctr">
              <a:defRPr/>
            </a:pPr>
            <a:r>
              <a:rPr lang="ru-RU" sz="2400"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(номинация: «Слово может спасти»)</a:t>
            </a:r>
            <a:endParaRPr lang="ru-RU" sz="2400"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
        <p:nvSpPr>
          <p:cNvPr id="8" name="TextBox 7"/>
          <p:cNvSpPr txBox="1"/>
          <p:nvPr/>
        </p:nvSpPr>
        <p:spPr>
          <a:xfrm>
            <a:off x="4038600" y="5929330"/>
            <a:ext cx="1058880" cy="461665"/>
          </a:xfrm>
          <a:prstGeom prst="rect">
            <a:avLst/>
          </a:prstGeom>
          <a:noFill/>
        </p:spPr>
        <p:txBody>
          <a:bodyPr wrap="square">
            <a:spAutoFit/>
          </a:bodyPr>
          <a:lstStyle/>
          <a:p>
            <a:pPr>
              <a:defRPr/>
            </a:pPr>
            <a:r>
              <a:rPr lang="ru-RU" sz="2400" b="1" dirty="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latin typeface="Times New Roman" pitchFamily="18" charset="0"/>
                <a:cs typeface="Times New Roman" pitchFamily="18" charset="0"/>
              </a:rPr>
              <a:t>2014 г.</a:t>
            </a:r>
          </a:p>
        </p:txBody>
      </p:sp>
      <p:pic>
        <p:nvPicPr>
          <p:cNvPr id="2054" name="Рисунок 8" descr="http://im6-tub-ru.yandex.net/i?id=451069963-41-72&amp;n=21"/>
          <p:cNvPicPr>
            <a:picLocks noChangeAspect="1" noChangeArrowheads="1"/>
          </p:cNvPicPr>
          <p:nvPr/>
        </p:nvPicPr>
        <p:blipFill>
          <a:blip r:embed="rId2" cstate="print"/>
          <a:srcRect/>
          <a:stretch>
            <a:fillRect/>
          </a:stretch>
        </p:blipFill>
        <p:spPr bwMode="auto">
          <a:xfrm>
            <a:off x="428596" y="3857628"/>
            <a:ext cx="2743200" cy="25146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Прямоугольник 1"/>
          <p:cNvSpPr>
            <a:spLocks noChangeArrowheads="1"/>
          </p:cNvSpPr>
          <p:nvPr/>
        </p:nvSpPr>
        <p:spPr bwMode="auto">
          <a:xfrm>
            <a:off x="2483768" y="908720"/>
            <a:ext cx="6192688" cy="5632311"/>
          </a:xfrm>
          <a:prstGeom prst="rect">
            <a:avLst/>
          </a:prstGeom>
          <a:noFill/>
          <a:ln w="9525">
            <a:noFill/>
            <a:miter lim="800000"/>
            <a:headEnd/>
            <a:tailEnd/>
          </a:ln>
        </p:spPr>
        <p:txBody>
          <a:bodyPr wrap="square">
            <a:spAutoFit/>
          </a:bodyPr>
          <a:lstStyle/>
          <a:p>
            <a:r>
              <a:rPr lang="ru-RU" b="1" dirty="0"/>
              <a:t> </a:t>
            </a:r>
            <a:r>
              <a:rPr lang="ru-RU" sz="2000" dirty="0">
                <a:solidFill>
                  <a:srgbClr val="7030A0"/>
                </a:solidFill>
                <a:latin typeface="+mn-lt"/>
                <a:cs typeface="Times New Roman" pitchFamily="18" charset="0"/>
              </a:rPr>
              <a:t>Прощение, умение прощать – одна из самых почитаемых человеческих добродетелей. Прощению очень много уделяется </a:t>
            </a:r>
            <a:r>
              <a:rPr lang="ru-RU" sz="2000" dirty="0" smtClean="0">
                <a:solidFill>
                  <a:srgbClr val="7030A0"/>
                </a:solidFill>
                <a:latin typeface="+mn-lt"/>
                <a:cs typeface="Times New Roman" pitchFamily="18" charset="0"/>
              </a:rPr>
              <a:t>внимания </a:t>
            </a:r>
            <a:r>
              <a:rPr lang="ru-RU" sz="2000" dirty="0">
                <a:solidFill>
                  <a:srgbClr val="7030A0"/>
                </a:solidFill>
                <a:latin typeface="+mn-lt"/>
                <a:cs typeface="Times New Roman" pitchFamily="18" charset="0"/>
              </a:rPr>
              <a:t>в книге книг – Библии. Всем известна фраза из Евангелия от Луки: «Ударившему тебя по щеке подставь и другую». </a:t>
            </a:r>
            <a:br>
              <a:rPr lang="ru-RU" sz="2000" dirty="0">
                <a:solidFill>
                  <a:srgbClr val="7030A0"/>
                </a:solidFill>
                <a:latin typeface="+mn-lt"/>
                <a:cs typeface="Times New Roman" pitchFamily="18" charset="0"/>
              </a:rPr>
            </a:br>
            <a:r>
              <a:rPr lang="ru-RU" sz="2000" dirty="0">
                <a:solidFill>
                  <a:srgbClr val="7030A0"/>
                </a:solidFill>
                <a:latin typeface="+mn-lt"/>
                <a:cs typeface="Times New Roman" pitchFamily="18" charset="0"/>
              </a:rPr>
              <a:t>    Что это значит? На наш взгляд, эта фраза говорит о том, что необходимо прощать и доверять людям. Даже если тебя обижали и предавали, нужно попытаться простить этих людей и этот мир. И двигаться вперед, вновь доверяя людям, быть </a:t>
            </a:r>
            <a:r>
              <a:rPr lang="ru-RU" sz="2000" dirty="0" smtClean="0">
                <a:solidFill>
                  <a:srgbClr val="7030A0"/>
                </a:solidFill>
                <a:latin typeface="+mn-lt"/>
                <a:cs typeface="Times New Roman" pitchFamily="18" charset="0"/>
              </a:rPr>
              <a:t>открытым миру</a:t>
            </a:r>
            <a:r>
              <a:rPr lang="ru-RU" sz="2000" dirty="0">
                <a:solidFill>
                  <a:srgbClr val="7030A0"/>
                </a:solidFill>
                <a:latin typeface="+mn-lt"/>
                <a:cs typeface="Times New Roman" pitchFamily="18" charset="0"/>
              </a:rPr>
              <a:t>. </a:t>
            </a:r>
            <a:br>
              <a:rPr lang="ru-RU" sz="2000" dirty="0">
                <a:solidFill>
                  <a:srgbClr val="7030A0"/>
                </a:solidFill>
                <a:latin typeface="+mn-lt"/>
                <a:cs typeface="Times New Roman" pitchFamily="18" charset="0"/>
              </a:rPr>
            </a:br>
            <a:r>
              <a:rPr lang="ru-RU" sz="2000" dirty="0">
                <a:solidFill>
                  <a:srgbClr val="7030A0"/>
                </a:solidFill>
                <a:latin typeface="+mn-lt"/>
                <a:cs typeface="Times New Roman" pitchFamily="18" charset="0"/>
              </a:rPr>
              <a:t>    Пример всепрощения подает нам сам Господь Бог и Иисус Христос. Ведь мы знаем, что Бог прощает всех грешников, раскаявшихся в своих грехах, независимо от тяжести их преступлений. Это дает надежду людям, ведь все мы совершаем ошибки. И если даже Бог прощает людей, то и людям просто необходимо прощать друг друга и, прежде </a:t>
            </a:r>
            <a:r>
              <a:rPr lang="ru-RU" sz="2000" dirty="0" smtClean="0">
                <a:solidFill>
                  <a:srgbClr val="7030A0"/>
                </a:solidFill>
                <a:latin typeface="+mn-lt"/>
                <a:cs typeface="Times New Roman" pitchFamily="18" charset="0"/>
              </a:rPr>
              <a:t>всего, самих себя</a:t>
            </a:r>
            <a:r>
              <a:rPr lang="ru-RU" sz="2000" dirty="0">
                <a:solidFill>
                  <a:srgbClr val="7030A0"/>
                </a:solidFill>
                <a:latin typeface="+mn-lt"/>
                <a:cs typeface="Times New Roman" pitchFamily="18" charset="0"/>
              </a:rPr>
              <a:t>. </a:t>
            </a:r>
            <a:r>
              <a:rPr lang="ru-RU" sz="2000" b="1" dirty="0">
                <a:solidFill>
                  <a:srgbClr val="7030A0"/>
                </a:solidFill>
                <a:latin typeface="+mn-lt"/>
              </a:rPr>
              <a:t/>
            </a:r>
            <a:br>
              <a:rPr lang="ru-RU" sz="2000" b="1" dirty="0">
                <a:solidFill>
                  <a:srgbClr val="7030A0"/>
                </a:solidFill>
                <a:latin typeface="+mn-lt"/>
              </a:rPr>
            </a:br>
            <a:endParaRPr lang="ru-RU" sz="2000" dirty="0">
              <a:solidFill>
                <a:srgbClr val="7030A0"/>
              </a:solidFill>
              <a:latin typeface="+mn-lt"/>
            </a:endParaRPr>
          </a:p>
        </p:txBody>
      </p:sp>
      <p:pic>
        <p:nvPicPr>
          <p:cNvPr id="21507" name="Рисунок 2" descr="http://im2-tub-ru.yandex.net/i?id=548103135-36-72&amp;n=21"/>
          <p:cNvPicPr>
            <a:picLocks noChangeAspect="1" noChangeArrowheads="1"/>
          </p:cNvPicPr>
          <p:nvPr/>
        </p:nvPicPr>
        <p:blipFill>
          <a:blip r:embed="rId3" cstate="print"/>
          <a:srcRect/>
          <a:stretch>
            <a:fillRect/>
          </a:stretch>
        </p:blipFill>
        <p:spPr bwMode="auto">
          <a:xfrm>
            <a:off x="467544" y="1124744"/>
            <a:ext cx="2051587" cy="1872208"/>
          </a:xfrm>
          <a:prstGeom prst="rect">
            <a:avLst/>
          </a:prstGeom>
          <a:noFill/>
          <a:ln w="9525">
            <a:noFill/>
            <a:miter lim="800000"/>
            <a:headEnd/>
            <a:tailEnd/>
          </a:ln>
        </p:spPr>
      </p:pic>
      <p:pic>
        <p:nvPicPr>
          <p:cNvPr id="21508" name="Рисунок 4" descr="http://im3-tub-ru.yandex.net/i?id=399517888-37-72&amp;n=21"/>
          <p:cNvPicPr>
            <a:picLocks noChangeAspect="1" noChangeArrowheads="1"/>
          </p:cNvPicPr>
          <p:nvPr/>
        </p:nvPicPr>
        <p:blipFill>
          <a:blip r:embed="rId4" cstate="print"/>
          <a:srcRect r="2261" b="3125"/>
          <a:stretch>
            <a:fillRect/>
          </a:stretch>
        </p:blipFill>
        <p:spPr bwMode="auto">
          <a:xfrm>
            <a:off x="467544" y="3717032"/>
            <a:ext cx="2055861" cy="1636218"/>
          </a:xfrm>
          <a:prstGeom prst="rect">
            <a:avLst/>
          </a:prstGeom>
          <a:noFill/>
          <a:ln w="9525">
            <a:noFill/>
            <a:miter lim="800000"/>
            <a:headEnd/>
            <a:tailEnd/>
          </a:ln>
        </p:spPr>
      </p:pic>
      <p:sp>
        <p:nvSpPr>
          <p:cNvPr id="5" name="TextBox 4"/>
          <p:cNvSpPr txBox="1"/>
          <p:nvPr/>
        </p:nvSpPr>
        <p:spPr>
          <a:xfrm>
            <a:off x="3851920" y="476672"/>
            <a:ext cx="2306978" cy="400110"/>
          </a:xfrm>
          <a:prstGeom prst="rect">
            <a:avLst/>
          </a:prstGeom>
          <a:noFill/>
        </p:spPr>
        <p:txBody>
          <a:bodyPr wrap="none" rtlCol="0">
            <a:spAutoFit/>
          </a:bodyPr>
          <a:lstStyle/>
          <a:p>
            <a:r>
              <a:rPr lang="ru-RU" sz="2000" b="1" dirty="0" smtClean="0">
                <a:solidFill>
                  <a:srgbClr val="002060"/>
                </a:solidFill>
                <a:latin typeface="+mn-lt"/>
              </a:rPr>
              <a:t>Чему учит Библия?</a:t>
            </a:r>
            <a:endParaRPr lang="ru-RU" sz="2000" b="1" dirty="0">
              <a:solidFill>
                <a:srgbClr val="002060"/>
              </a:solidFill>
              <a:latin typeface="+mn-lt"/>
            </a:endParaRPr>
          </a:p>
        </p:txBody>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ChangeArrowheads="1"/>
          </p:cNvSpPr>
          <p:nvPr/>
        </p:nvSpPr>
        <p:spPr bwMode="auto">
          <a:xfrm>
            <a:off x="500034" y="396882"/>
            <a:ext cx="8072494" cy="6340197"/>
          </a:xfrm>
          <a:prstGeom prst="rect">
            <a:avLst/>
          </a:prstGeom>
          <a:noFill/>
          <a:ln w="9525">
            <a:noFill/>
            <a:miter lim="800000"/>
            <a:headEnd/>
            <a:tailEnd/>
          </a:ln>
        </p:spPr>
        <p:txBody>
          <a:bodyPr wrap="square" anchor="ctr">
            <a:spAutoFit/>
          </a:bodyPr>
          <a:lstStyle/>
          <a:p>
            <a:pPr algn="ctr" eaLnBrk="0" hangingPunct="0"/>
            <a:r>
              <a:rPr lang="ru-RU" b="1" dirty="0" smtClean="0">
                <a:latin typeface="Times New Roman" pitchFamily="18" charset="0"/>
                <a:cs typeface="Times New Roman" pitchFamily="18" charset="0"/>
              </a:rPr>
              <a:t>  </a:t>
            </a:r>
            <a:r>
              <a:rPr lang="ru-RU" b="1" dirty="0">
                <a:solidFill>
                  <a:srgbClr val="002060"/>
                </a:solidFill>
                <a:latin typeface="+mn-lt"/>
                <a:cs typeface="Times New Roman" pitchFamily="18" charset="0"/>
              </a:rPr>
              <a:t>Этимология слова и его лексическое значение</a:t>
            </a:r>
            <a:r>
              <a:rPr lang="ru-RU" b="1" dirty="0" smtClean="0">
                <a:solidFill>
                  <a:srgbClr val="002060"/>
                </a:solidFill>
                <a:latin typeface="+mn-lt"/>
                <a:cs typeface="Times New Roman" pitchFamily="18" charset="0"/>
              </a:rPr>
              <a:t>.</a:t>
            </a:r>
            <a:endParaRPr lang="ru-RU" b="1" dirty="0">
              <a:solidFill>
                <a:srgbClr val="002060"/>
              </a:solidFill>
              <a:latin typeface="+mn-lt"/>
              <a:cs typeface="Times New Roman" pitchFamily="18" charset="0"/>
            </a:endParaRPr>
          </a:p>
          <a:p>
            <a:pPr algn="just" eaLnBrk="0" hangingPunct="0"/>
            <a:r>
              <a:rPr lang="ru-RU" dirty="0">
                <a:solidFill>
                  <a:srgbClr val="7030A0"/>
                </a:solidFill>
                <a:latin typeface="+mn-lt"/>
                <a:cs typeface="Times New Roman" pitchFamily="18" charset="0"/>
              </a:rPr>
              <a:t>    Ближайшая этимология слова "прощать": древнерусское "проща", "прощение грехов", "чудесное исцеление". Из prostiёa - "избавление", от слова рrоstъ - "простой".</a:t>
            </a:r>
          </a:p>
          <a:p>
            <a:pPr algn="just" eaLnBrk="0" hangingPunct="0"/>
            <a:r>
              <a:rPr lang="ru-RU" dirty="0">
                <a:solidFill>
                  <a:srgbClr val="7030A0"/>
                </a:solidFill>
                <a:latin typeface="+mn-lt"/>
                <a:cs typeface="Times New Roman" pitchFamily="18" charset="0"/>
              </a:rPr>
              <a:t> </a:t>
            </a:r>
            <a:r>
              <a:rPr lang="ru-RU" dirty="0" smtClean="0">
                <a:solidFill>
                  <a:srgbClr val="7030A0"/>
                </a:solidFill>
                <a:latin typeface="+mn-lt"/>
                <a:cs typeface="Times New Roman" pitchFamily="18" charset="0"/>
              </a:rPr>
              <a:t>   Ближайшая </a:t>
            </a:r>
            <a:r>
              <a:rPr lang="ru-RU" dirty="0">
                <a:solidFill>
                  <a:srgbClr val="7030A0"/>
                </a:solidFill>
                <a:latin typeface="+mn-lt"/>
                <a:cs typeface="Times New Roman" pitchFamily="18" charset="0"/>
              </a:rPr>
              <a:t>этимология слова "простить": древнерусское "простити" - «исцелить», прощу, прости (укр. простити - "исцелить", болг. простя - "прощу", сербохорв. простити, простим, словен. prostiti, prostim - "простить", чеш. prostiti - "освободить") - также от слова рrоstъ - "простой".</a:t>
            </a:r>
            <a:br>
              <a:rPr lang="ru-RU" dirty="0">
                <a:solidFill>
                  <a:srgbClr val="7030A0"/>
                </a:solidFill>
                <a:latin typeface="+mn-lt"/>
                <a:cs typeface="Times New Roman" pitchFamily="18" charset="0"/>
              </a:rPr>
            </a:br>
            <a:r>
              <a:rPr lang="ru-RU" dirty="0">
                <a:solidFill>
                  <a:srgbClr val="7030A0"/>
                </a:solidFill>
                <a:latin typeface="+mn-lt"/>
                <a:cs typeface="Times New Roman" pitchFamily="18" charset="0"/>
              </a:rPr>
              <a:t>   </a:t>
            </a:r>
            <a:r>
              <a:rPr lang="ru-RU" dirty="0" smtClean="0">
                <a:solidFill>
                  <a:srgbClr val="7030A0"/>
                </a:solidFill>
                <a:latin typeface="+mn-lt"/>
                <a:cs typeface="Times New Roman" pitchFamily="18" charset="0"/>
              </a:rPr>
              <a:t> </a:t>
            </a:r>
            <a:r>
              <a:rPr lang="ru-RU" dirty="0">
                <a:solidFill>
                  <a:srgbClr val="7030A0"/>
                </a:solidFill>
                <a:latin typeface="+mn-lt"/>
                <a:cs typeface="Times New Roman" pitchFamily="18" charset="0"/>
              </a:rPr>
              <a:t>У слова «простить» есть определенная связь - и фонетическая, и смысловая - со словами "простой", "просто". Когда отношения между людьми начинают портиться, говорят, что они усложняются, то есть теряют свою простоту и ясность: они не могут просто поглядеть друг другу в глаза, просто улыбнуться друг другу, просто поговорить. А когда произносят слово "прости", это попытка упростить отношения с людьми: «Я виноват, постараюсь исправиться, загладить вину, отпустите мне ее, избавьте меня от этой вины, не наказывайте, примите меня таким, какой я есть, давайте устраним эти сложности, давайте сделаем так, чтобы мы опять смогли смотреть друг другу в глаза». Соответственно, простить - это значит понять и принять</a:t>
            </a:r>
            <a:r>
              <a:rPr lang="ru-RU" dirty="0" smtClean="0">
                <a:solidFill>
                  <a:srgbClr val="7030A0"/>
                </a:solidFill>
                <a:latin typeface="+mn-lt"/>
                <a:cs typeface="Times New Roman" pitchFamily="18" charset="0"/>
              </a:rPr>
              <a:t>.</a:t>
            </a:r>
          </a:p>
          <a:p>
            <a:pPr algn="just" eaLnBrk="0" hangingPunct="0"/>
            <a:r>
              <a:rPr lang="ru-RU" dirty="0" smtClean="0">
                <a:solidFill>
                  <a:srgbClr val="7030A0"/>
                </a:solidFill>
                <a:latin typeface="+mn-lt"/>
                <a:cs typeface="Times New Roman" pitchFamily="18" charset="0"/>
              </a:rPr>
              <a:t>     «Прощение - отпущение вины, освобождение от кары, обязанности, примирение сердцем».  </a:t>
            </a:r>
            <a:r>
              <a:rPr lang="ru-RU" i="1" dirty="0" smtClean="0">
                <a:solidFill>
                  <a:srgbClr val="7030A0"/>
                </a:solidFill>
                <a:latin typeface="+mn-lt"/>
                <a:cs typeface="Times New Roman" pitchFamily="18" charset="0"/>
              </a:rPr>
              <a:t>/В. И. Даль. Толковый словарь живого великорусского языка/.</a:t>
            </a:r>
          </a:p>
          <a:p>
            <a:pPr algn="just" eaLnBrk="0" hangingPunct="0"/>
            <a:r>
              <a:rPr lang="ru-RU" dirty="0" smtClean="0">
                <a:solidFill>
                  <a:srgbClr val="7030A0"/>
                </a:solidFill>
                <a:latin typeface="Times New Roman" pitchFamily="18" charset="0"/>
                <a:cs typeface="Times New Roman" pitchFamily="18" charset="0"/>
              </a:rPr>
              <a:t> </a:t>
            </a:r>
            <a:r>
              <a:rPr lang="ru-RU" i="1" dirty="0" smtClean="0">
                <a:solidFill>
                  <a:srgbClr val="7030A0"/>
                </a:solidFill>
                <a:latin typeface="Times New Roman" pitchFamily="18" charset="0"/>
                <a:cs typeface="Times New Roman" pitchFamily="18" charset="0"/>
              </a:rPr>
              <a:t> </a:t>
            </a:r>
            <a:endParaRPr lang="ru-RU" sz="2800" i="1" dirty="0">
              <a:solidFill>
                <a:srgbClr val="7030A0"/>
              </a:solidFill>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457200" y="498545"/>
            <a:ext cx="8458200" cy="5632311"/>
          </a:xfrm>
          <a:prstGeom prst="rect">
            <a:avLst/>
          </a:prstGeom>
          <a:noFill/>
          <a:ln w="9525">
            <a:noFill/>
            <a:miter lim="800000"/>
            <a:headEnd/>
            <a:tailEnd/>
          </a:ln>
        </p:spPr>
        <p:txBody>
          <a:bodyPr anchor="ctr">
            <a:spAutoFit/>
          </a:bodyPr>
          <a:lstStyle/>
          <a:p>
            <a:pPr algn="ctr" eaLnBrk="0" hangingPunct="0"/>
            <a:r>
              <a:rPr lang="ru-RU" sz="2000" b="1" dirty="0" smtClean="0">
                <a:solidFill>
                  <a:srgbClr val="002060"/>
                </a:solidFill>
                <a:latin typeface="+mn-lt"/>
                <a:cs typeface="Times New Roman" pitchFamily="18" charset="0"/>
              </a:rPr>
              <a:t>ЗНАЧЕНИЯ СЛОВА:</a:t>
            </a:r>
          </a:p>
          <a:p>
            <a:pPr algn="just" eaLnBrk="0" hangingPunct="0"/>
            <a:r>
              <a:rPr lang="ru-RU" sz="2000" b="1" dirty="0" smtClean="0">
                <a:solidFill>
                  <a:srgbClr val="7030A0"/>
                </a:solidFill>
                <a:latin typeface="+mn-lt"/>
                <a:cs typeface="Times New Roman" pitchFamily="18" charset="0"/>
              </a:rPr>
              <a:t>Простить </a:t>
            </a:r>
            <a:r>
              <a:rPr lang="ru-RU" sz="2000" b="1" dirty="0">
                <a:solidFill>
                  <a:srgbClr val="7030A0"/>
                </a:solidFill>
                <a:latin typeface="+mn-lt"/>
                <a:cs typeface="Times New Roman" pitchFamily="18" charset="0"/>
              </a:rPr>
              <a:t>-- это  избрать жизнь, а не смерть.</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отказаться мстить за себя.</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победить свою гордость </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дать шанс человеку подняться.</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дать надежду изменить положение и</a:t>
            </a:r>
          </a:p>
          <a:p>
            <a:pPr algn="just" eaLnBrk="0" hangingPunct="0"/>
            <a:r>
              <a:rPr lang="ru-RU" sz="2000" b="1" dirty="0">
                <a:solidFill>
                  <a:srgbClr val="7030A0"/>
                </a:solidFill>
                <a:latin typeface="+mn-lt"/>
                <a:cs typeface="Times New Roman" pitchFamily="18" charset="0"/>
              </a:rPr>
              <a:t>                      обстановку.</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признать, что ты тоже не идеал.</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разделить боль на двоих.</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закрыть дверь для обиды, горечи и</a:t>
            </a:r>
          </a:p>
          <a:p>
            <a:pPr algn="just" eaLnBrk="0" hangingPunct="0"/>
            <a:r>
              <a:rPr lang="ru-RU" sz="2000" b="1" dirty="0">
                <a:solidFill>
                  <a:srgbClr val="7030A0"/>
                </a:solidFill>
                <a:latin typeface="+mn-lt"/>
                <a:cs typeface="Times New Roman" pitchFamily="18" charset="0"/>
              </a:rPr>
              <a:t>                      разрушения.</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значит спасти и помиловать.</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восстановить в прежнем статусе.</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избрать путь исцеления физического,</a:t>
            </a:r>
          </a:p>
          <a:p>
            <a:pPr algn="just" eaLnBrk="0" hangingPunct="0"/>
            <a:r>
              <a:rPr lang="ru-RU" sz="2000" b="1" dirty="0">
                <a:solidFill>
                  <a:srgbClr val="7030A0"/>
                </a:solidFill>
                <a:latin typeface="+mn-lt"/>
                <a:cs typeface="Times New Roman" pitchFamily="18" charset="0"/>
              </a:rPr>
              <a:t>                      душевного и духовного здоровья. </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Простить -- это принять решение, которое не основано на</a:t>
            </a:r>
          </a:p>
          <a:p>
            <a:pPr algn="just" eaLnBrk="0" hangingPunct="0"/>
            <a:r>
              <a:rPr lang="ru-RU" sz="2000" b="1" dirty="0">
                <a:solidFill>
                  <a:srgbClr val="7030A0"/>
                </a:solidFill>
                <a:latin typeface="+mn-lt"/>
                <a:cs typeface="Times New Roman" pitchFamily="18" charset="0"/>
              </a:rPr>
              <a:t>                      чувствах.</a:t>
            </a:r>
            <a:endParaRPr lang="ru-RU" sz="2000" dirty="0">
              <a:solidFill>
                <a:srgbClr val="7030A0"/>
              </a:solidFill>
              <a:latin typeface="+mn-lt"/>
              <a:cs typeface="Times New Roman" pitchFamily="18" charset="0"/>
            </a:endParaRPr>
          </a:p>
          <a:p>
            <a:pPr algn="just" eaLnBrk="0" hangingPunct="0"/>
            <a:r>
              <a:rPr lang="ru-RU" sz="2000" b="1" dirty="0">
                <a:solidFill>
                  <a:srgbClr val="7030A0"/>
                </a:solidFill>
                <a:latin typeface="+mn-lt"/>
                <a:cs typeface="Times New Roman" pitchFamily="18" charset="0"/>
              </a:rPr>
              <a:t>Прощать -- это характер самого Бога. </a:t>
            </a:r>
            <a:endParaRPr lang="ru-RU" sz="3200" dirty="0">
              <a:solidFill>
                <a:srgbClr val="7030A0"/>
              </a:solidFill>
              <a:latin typeface="+mn-lt"/>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692696"/>
            <a:ext cx="7683514" cy="769441"/>
          </a:xfrm>
          <a:prstGeom prst="rect">
            <a:avLst/>
          </a:prstGeom>
          <a:noFill/>
        </p:spPr>
        <p:txBody>
          <a:bodyPr wrap="none" rtlCol="0">
            <a:spAutoFit/>
          </a:bodyPr>
          <a:lstStyle/>
          <a:p>
            <a:r>
              <a:rPr lang="ru-RU" sz="4400" b="1" dirty="0" smtClean="0">
                <a:solidFill>
                  <a:schemeClr val="tx2">
                    <a:lumMod val="75000"/>
                  </a:schemeClr>
                </a:solidFill>
                <a:latin typeface="Monotype Corsiva" pitchFamily="66" charset="0"/>
              </a:rPr>
              <a:t>Обзор литературных произведений</a:t>
            </a:r>
            <a:endParaRPr lang="ru-RU" sz="4400" b="1" dirty="0">
              <a:solidFill>
                <a:schemeClr val="tx2">
                  <a:lumMod val="75000"/>
                </a:schemeClr>
              </a:solidFill>
              <a:latin typeface="Monotype Corsiva" pitchFamily="66" charset="0"/>
            </a:endParaRPr>
          </a:p>
        </p:txBody>
      </p:sp>
      <p:pic>
        <p:nvPicPr>
          <p:cNvPr id="1026" name="Picture 2" descr="C:\Users\User\Desktop\Репродукции, фото\СИМВОЛЫ\images (5).jpg"/>
          <p:cNvPicPr>
            <a:picLocks noChangeAspect="1" noChangeArrowheads="1"/>
          </p:cNvPicPr>
          <p:nvPr/>
        </p:nvPicPr>
        <p:blipFill>
          <a:blip r:embed="rId2" cstate="print"/>
          <a:srcRect/>
          <a:stretch>
            <a:fillRect/>
          </a:stretch>
        </p:blipFill>
        <p:spPr bwMode="auto">
          <a:xfrm>
            <a:off x="3059832" y="1916832"/>
            <a:ext cx="2592287" cy="4069456"/>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Рисунок 3" descr="https://docs.google.com/viewer?url=http%3A%2F%2Fnsportal.ru%2Fsites%2Fdefault%2Ffiles%2F2012%2F9%2Fstancionnyy_smotritel.ppt&amp;docid=d6fa9eb9fea5159e619e829573ae79f5&amp;a=bi&amp;pagenumber=6&amp;w=523"/>
          <p:cNvPicPr>
            <a:picLocks noChangeAspect="1" noChangeArrowheads="1"/>
          </p:cNvPicPr>
          <p:nvPr/>
        </p:nvPicPr>
        <p:blipFill>
          <a:blip r:embed="rId3" cstate="print"/>
          <a:srcRect l="19408" t="38725" r="13289" b="7143"/>
          <a:stretch>
            <a:fillRect/>
          </a:stretch>
        </p:blipFill>
        <p:spPr bwMode="auto">
          <a:xfrm>
            <a:off x="539552" y="4077072"/>
            <a:ext cx="2857520" cy="2133778"/>
          </a:xfrm>
          <a:prstGeom prst="rect">
            <a:avLst/>
          </a:prstGeom>
          <a:noFill/>
          <a:ln w="9525">
            <a:noFill/>
            <a:miter lim="800000"/>
            <a:headEnd/>
            <a:tailEnd/>
          </a:ln>
        </p:spPr>
      </p:pic>
      <p:sp>
        <p:nvSpPr>
          <p:cNvPr id="9220" name="Rectangle 1"/>
          <p:cNvSpPr>
            <a:spLocks noChangeArrowheads="1"/>
          </p:cNvSpPr>
          <p:nvPr/>
        </p:nvSpPr>
        <p:spPr bwMode="auto">
          <a:xfrm>
            <a:off x="3419872" y="3624118"/>
            <a:ext cx="5184576" cy="2677656"/>
          </a:xfrm>
          <a:prstGeom prst="rect">
            <a:avLst/>
          </a:prstGeom>
          <a:noFill/>
          <a:ln w="9525">
            <a:noFill/>
            <a:miter lim="800000"/>
            <a:headEnd/>
            <a:tailEnd/>
          </a:ln>
        </p:spPr>
        <p:txBody>
          <a:bodyPr wrap="square" anchor="ctr">
            <a:spAutoFit/>
          </a:bodyPr>
          <a:lstStyle/>
          <a:p>
            <a:pPr algn="just" eaLnBrk="0" hangingPunct="0"/>
            <a:r>
              <a:rPr lang="ru-RU" dirty="0" smtClean="0">
                <a:solidFill>
                  <a:srgbClr val="7030A0"/>
                </a:solidFill>
                <a:latin typeface="Times New Roman" pitchFamily="18" charset="0"/>
                <a:ea typeface="Calibri" pitchFamily="34" charset="0"/>
                <a:cs typeface="Times New Roman" pitchFamily="18" charset="0"/>
              </a:rPr>
              <a:t>    </a:t>
            </a:r>
          </a:p>
          <a:p>
            <a:pPr algn="just" eaLnBrk="0" hangingPunct="0"/>
            <a:r>
              <a:rPr lang="ru-RU" dirty="0" smtClean="0">
                <a:solidFill>
                  <a:srgbClr val="7030A0"/>
                </a:solidFill>
                <a:latin typeface="+mn-lt"/>
                <a:ea typeface="Calibri" pitchFamily="34" charset="0"/>
                <a:cs typeface="Times New Roman" pitchFamily="18" charset="0"/>
              </a:rPr>
              <a:t>   </a:t>
            </a:r>
            <a:r>
              <a:rPr lang="ru-RU" sz="1600" dirty="0" smtClean="0">
                <a:solidFill>
                  <a:srgbClr val="7030A0"/>
                </a:solidFill>
                <a:latin typeface="+mn-lt"/>
                <a:ea typeface="Calibri" pitchFamily="34" charset="0"/>
                <a:cs typeface="Times New Roman" pitchFamily="18" charset="0"/>
              </a:rPr>
              <a:t>Раскаяние </a:t>
            </a:r>
            <a:r>
              <a:rPr lang="ru-RU" sz="1600" dirty="0">
                <a:solidFill>
                  <a:srgbClr val="7030A0"/>
                </a:solidFill>
                <a:latin typeface="+mn-lt"/>
                <a:ea typeface="Calibri" pitchFamily="34" charset="0"/>
                <a:cs typeface="Times New Roman" pitchFamily="18" charset="0"/>
              </a:rPr>
              <a:t>Дуни более мучительное, ведь она застала вместо отца могилу, и некому было сказать: “Прости!”. Дочь вернулась слишком поздно. До конца жизни нести ей тяжкий крест – быть виновницей отцовской смерти. Она молча легла на могилу отца и «лежала долго». Это народный обычай последнего прощания и поминовения, последнего «прости». В этом и заключается величие человеческого страдания и раскаяния.</a:t>
            </a:r>
          </a:p>
          <a:p>
            <a:pPr algn="just" eaLnBrk="0" hangingPunct="0"/>
            <a:endParaRPr lang="ru-RU" sz="2000" dirty="0">
              <a:latin typeface="Times New Roman" pitchFamily="18" charset="0"/>
              <a:ea typeface="Calibri" pitchFamily="34" charset="0"/>
              <a:cs typeface="Times New Roman" pitchFamily="18" charset="0"/>
            </a:endParaRPr>
          </a:p>
        </p:txBody>
      </p:sp>
      <p:sp>
        <p:nvSpPr>
          <p:cNvPr id="5" name="Прямоугольник 4"/>
          <p:cNvSpPr/>
          <p:nvPr/>
        </p:nvSpPr>
        <p:spPr>
          <a:xfrm>
            <a:off x="539552" y="548680"/>
            <a:ext cx="8176422" cy="3662541"/>
          </a:xfrm>
          <a:prstGeom prst="rect">
            <a:avLst/>
          </a:prstGeom>
        </p:spPr>
        <p:txBody>
          <a:bodyPr wrap="square">
            <a:spAutoFit/>
          </a:bodyPr>
          <a:lstStyle/>
          <a:p>
            <a:pPr algn="ctr"/>
            <a:r>
              <a:rPr lang="ru-RU" b="1" dirty="0" smtClean="0">
                <a:solidFill>
                  <a:srgbClr val="002060"/>
                </a:solidFill>
                <a:latin typeface="+mn-lt"/>
                <a:cs typeface="Times New Roman" pitchFamily="18" charset="0"/>
              </a:rPr>
              <a:t>Ты мечешься, ты мучишься, грустишь.</a:t>
            </a:r>
          </a:p>
          <a:p>
            <a:pPr algn="ctr"/>
            <a:r>
              <a:rPr lang="ru-RU" b="1" dirty="0" smtClean="0">
                <a:solidFill>
                  <a:srgbClr val="002060"/>
                </a:solidFill>
                <a:latin typeface="+mn-lt"/>
                <a:cs typeface="Times New Roman" pitchFamily="18" charset="0"/>
              </a:rPr>
              <a:t>Сама себе все это не простишь…</a:t>
            </a:r>
          </a:p>
          <a:p>
            <a:pPr algn="ctr"/>
            <a:r>
              <a:rPr lang="ru-RU" b="1" i="1" dirty="0" smtClean="0">
                <a:solidFill>
                  <a:srgbClr val="002060"/>
                </a:solidFill>
                <a:latin typeface="+mn-lt"/>
                <a:cs typeface="Times New Roman" pitchFamily="18" charset="0"/>
              </a:rPr>
              <a:t>                                                                                     Е. Евтушенко</a:t>
            </a:r>
          </a:p>
          <a:p>
            <a:r>
              <a:rPr lang="ru-RU" sz="1600" dirty="0" smtClean="0">
                <a:solidFill>
                  <a:srgbClr val="7030A0"/>
                </a:solidFill>
                <a:latin typeface="+mn-lt"/>
                <a:cs typeface="Times New Roman" pitchFamily="18" charset="0"/>
              </a:rPr>
              <a:t>Если проанализировать творчество Пушкина, неизбежно приходишь к выводу, что мотив «прощение – непрощение» явственно звучит во многих произведениях русского, истинно православного гения. </a:t>
            </a:r>
            <a:r>
              <a:rPr lang="ru-RU" sz="1600" dirty="0" smtClean="0">
                <a:solidFill>
                  <a:srgbClr val="7030A0"/>
                </a:solidFill>
                <a:latin typeface="+mn-lt"/>
                <a:ea typeface="Calibri" pitchFamily="34" charset="0"/>
                <a:cs typeface="Times New Roman" pitchFamily="18" charset="0"/>
              </a:rPr>
              <a:t>    </a:t>
            </a:r>
          </a:p>
          <a:p>
            <a:r>
              <a:rPr lang="ru-RU" sz="1600" dirty="0" smtClean="0">
                <a:solidFill>
                  <a:srgbClr val="7030A0"/>
                </a:solidFill>
                <a:latin typeface="+mn-lt"/>
                <a:ea typeface="Calibri" pitchFamily="34" charset="0"/>
                <a:cs typeface="Times New Roman" pitchFamily="18" charset="0"/>
              </a:rPr>
              <a:t>     Все плохо в судьбе Самсона Вырина, главного героя повести </a:t>
            </a:r>
            <a:r>
              <a:rPr lang="ru-RU" sz="1600" b="1" dirty="0" smtClean="0">
                <a:solidFill>
                  <a:srgbClr val="7030A0"/>
                </a:solidFill>
                <a:latin typeface="+mn-lt"/>
                <a:ea typeface="Calibri" pitchFamily="34" charset="0"/>
                <a:cs typeface="Times New Roman" pitchFamily="18" charset="0"/>
              </a:rPr>
              <a:t>А. С. Пушкина «Станционный смотритель». </a:t>
            </a:r>
            <a:r>
              <a:rPr lang="ru-RU" sz="1600" dirty="0" smtClean="0">
                <a:solidFill>
                  <a:srgbClr val="7030A0"/>
                </a:solidFill>
                <a:latin typeface="+mn-lt"/>
                <a:ea typeface="Calibri" pitchFamily="34" charset="0"/>
                <a:cs typeface="Times New Roman" pitchFamily="18" charset="0"/>
              </a:rPr>
              <a:t>Чему же радуется рассказчик, узнав то, отчего не жаль ему ни напрасной поездки, ни истраченных на нее семи рублей? За эту благую весть не жаль и Ваньке дать в награду второй пятак серебром. Случилось (и это никогда не поздно) возвращение блудной дочери, вернувшейся к отцу за прощением. Свершилась вечная правда евангельской притчи, картинки на темы которой висели на стенах смиренной обители станционного смотрителя. </a:t>
            </a:r>
          </a:p>
          <a:p>
            <a:endParaRPr lang="ru-RU" dirty="0">
              <a:latin typeface="+mn-lt"/>
            </a:endParaRPr>
          </a:p>
        </p:txBody>
      </p:sp>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2219</TotalTime>
  <Words>2588</Words>
  <Application>Microsoft Office PowerPoint</Application>
  <PresentationFormat>Экран (4:3)</PresentationFormat>
  <Paragraphs>252</Paragraphs>
  <Slides>43</Slides>
  <Notes>7</Notes>
  <HiddenSlides>0</HiddenSlides>
  <MMClips>0</MMClips>
  <ScaleCrop>false</ScaleCrop>
  <HeadingPairs>
    <vt:vector size="4" baseType="variant">
      <vt:variant>
        <vt:lpstr>Тема</vt:lpstr>
      </vt:variant>
      <vt:variant>
        <vt:i4>1</vt:i4>
      </vt:variant>
      <vt:variant>
        <vt:lpstr>Заголовки слайдов</vt:lpstr>
      </vt:variant>
      <vt:variant>
        <vt:i4>43</vt:i4>
      </vt:variant>
    </vt:vector>
  </HeadingPairs>
  <TitlesOfParts>
    <vt:vector size="4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Рембрандт Харменс ван Рейн   “Возвращение блудного сына”, 1663-1665</vt:lpstr>
      <vt:lpstr>Бартоломео Мурильо  «Возвращение блудного сына», 1667-1670 </vt:lpstr>
      <vt:lpstr>Помпео Батони  «Возвращение блудного сына», 1773 </vt:lpstr>
      <vt:lpstr>Иисус Мафа «Возвращение блудного сына»  </vt:lpstr>
      <vt:lpstr>Франческо Убертино«Иосиф прощает своих братьев», 1537</vt:lpstr>
      <vt:lpstr>Доменико Фетти  «Притча о злом рабе», 1620      Евангельская притча о злом рабе внушает мысль о том, что человек, надеясь на прощение своих грехов, должен быть снисходителен к окружающим. «Злой раб», который вымолил снисхождение своего господина, но не простил долга другому рабу, символизирует людскую злобу.      Однако у Фетти в картине «Притча о злом рабе»  не чувствуется никакой назидательности. На лестнице, ведущей в подвал деревенского дома, разыгрывается азартная сцена драки: человек в тюрбане хватает за горло другого, более молодого, который повален и готов соскользнуть со ступеней; над ними в пролете двери сверкает яркое небо и выделяются очертания листьев плюща.   </vt:lpstr>
      <vt:lpstr>Но не все умели прощать…  Николай Ге «ПётрI допрашивает царевича Алексея Петровича в Петергофе», 1871</vt:lpstr>
      <vt:lpstr>Илья Репин «Иван Грозный и сын его Иван 16 ноября 1581 года», 1883-1885</vt:lpstr>
      <vt:lpstr>Защита проекта Круглый стол </vt:lpstr>
      <vt:lpstr>Слайд 39</vt:lpstr>
      <vt:lpstr>Слайд 40</vt:lpstr>
      <vt:lpstr>Слайд 41</vt:lpstr>
      <vt:lpstr>Слайд 42</vt:lpstr>
      <vt:lpstr>Слайд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Характеристика предложения</dc:title>
  <dc:creator>Admin</dc:creator>
  <cp:lastModifiedBy>Даша</cp:lastModifiedBy>
  <cp:revision>148</cp:revision>
  <dcterms:created xsi:type="dcterms:W3CDTF">2011-12-24T06:36:21Z</dcterms:created>
  <dcterms:modified xsi:type="dcterms:W3CDTF">2014-03-11T18:22:24Z</dcterms:modified>
</cp:coreProperties>
</file>