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304" r:id="rId3"/>
    <p:sldId id="307" r:id="rId4"/>
    <p:sldId id="261" r:id="rId5"/>
    <p:sldId id="279" r:id="rId6"/>
    <p:sldId id="263" r:id="rId7"/>
    <p:sldId id="297" r:id="rId8"/>
    <p:sldId id="305" r:id="rId9"/>
    <p:sldId id="306" r:id="rId10"/>
    <p:sldId id="267" r:id="rId11"/>
    <p:sldId id="284" r:id="rId12"/>
    <p:sldId id="269" r:id="rId13"/>
    <p:sldId id="270" r:id="rId14"/>
    <p:sldId id="271" r:id="rId15"/>
    <p:sldId id="299" r:id="rId16"/>
    <p:sldId id="300" r:id="rId17"/>
    <p:sldId id="288" r:id="rId18"/>
    <p:sldId id="274" r:id="rId19"/>
    <p:sldId id="275" r:id="rId20"/>
    <p:sldId id="290" r:id="rId21"/>
    <p:sldId id="276" r:id="rId22"/>
    <p:sldId id="277" r:id="rId23"/>
    <p:sldId id="301" r:id="rId24"/>
    <p:sldId id="278" r:id="rId25"/>
    <p:sldId id="302" r:id="rId26"/>
    <p:sldId id="303" r:id="rId27"/>
    <p:sldId id="293" r:id="rId28"/>
    <p:sldId id="309" r:id="rId29"/>
    <p:sldId id="310" r:id="rId30"/>
    <p:sldId id="313" r:id="rId31"/>
    <p:sldId id="322" r:id="rId32"/>
    <p:sldId id="319" r:id="rId33"/>
    <p:sldId id="318" r:id="rId34"/>
    <p:sldId id="320" r:id="rId35"/>
    <p:sldId id="316" r:id="rId36"/>
    <p:sldId id="312" r:id="rId37"/>
    <p:sldId id="315" r:id="rId38"/>
    <p:sldId id="314" r:id="rId39"/>
    <p:sldId id="321" r:id="rId40"/>
    <p:sldId id="323" r:id="rId41"/>
    <p:sldId id="311" r:id="rId42"/>
    <p:sldId id="294" r:id="rId43"/>
    <p:sldId id="295" r:id="rId44"/>
    <p:sldId id="296" r:id="rId45"/>
    <p:sldId id="324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EF19"/>
    <a:srgbClr val="CC0000"/>
    <a:srgbClr val="FEFEF8"/>
    <a:srgbClr val="FF0000"/>
    <a:srgbClr val="339933"/>
    <a:srgbClr val="FF6600"/>
    <a:srgbClr val="FFFF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8" autoAdjust="0"/>
    <p:restoredTop sz="93126" autoAdjust="0"/>
  </p:normalViewPr>
  <p:slideViewPr>
    <p:cSldViewPr>
      <p:cViewPr varScale="1">
        <p:scale>
          <a:sx n="86" d="100"/>
          <a:sy n="86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499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99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99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99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99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1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501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5012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AFC64158-3288-4944-B246-B6351CC171E8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85013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5014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3242D98-A00C-498D-866A-D4ECEAD5A8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5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0" grpId="0"/>
      <p:bldP spid="850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50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F8C179-FEF0-4008-8C67-07B9560CE4EE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FA428-CBA9-4F19-93D6-E22E397556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78EDE9-90CB-478F-A8C3-497982B3EC08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17A5D-8D83-4C37-93D6-1FC34893B4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F638A9-E855-40EB-BE75-DA48A590CABD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AAEA4-89B9-41EF-8748-D7FCCB81CE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F4D072-964C-4E5C-AA57-D00F47E7F87A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152D8-7307-45B7-A8B5-C86F7498F9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FD9480-13B9-41F1-BB73-52CE0DA2379A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EC648-5D0A-4E1E-B39B-67CC763C2F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25DF0F-E496-4E4C-A940-C0CD746F414C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6C59D8-AD19-49C4-A192-0AD3A75C47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1A595C-ABF8-4FEE-BFCF-D44622ABE183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38626-5FA1-44F4-A9DD-F86E42F6DC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522783-12BF-45D1-9EF5-7703808CBFB7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3F23DF-1810-4971-84F2-FE9751158E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75FA7D-765A-4E79-BD21-149BA20BB6DF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680E7-91CC-448B-895F-9A4A7993F1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6876DD-BC0C-449D-8D22-5A88A6D6AADB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B2DBA-3A0B-471F-8D2E-14DE7F0742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397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7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98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398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398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CB44707-557B-4612-B7C4-FCAD1354081D}" type="datetimeFigureOut">
              <a:rPr lang="ru-RU"/>
              <a:pPr/>
              <a:t>25.03.2011</a:t>
            </a:fld>
            <a:endParaRPr lang="ru-RU"/>
          </a:p>
        </p:txBody>
      </p:sp>
      <p:sp>
        <p:nvSpPr>
          <p:cNvPr id="8398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398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265DAE95-EDCA-49AE-A0E9-402C29BD32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39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3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39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6" grpId="0"/>
      <p:bldP spid="8399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9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399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9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399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A4%D0%B0%D0%B9%D0%BB:Ivan_III_of_Russia_3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games.cnews.ru/mim/alexdok/ist/mtn_rekaugra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%D0%A4%D0%B0%D0%B9%D0%BB:Ivan_grozny_frame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A4%D0%B0%D0%B9%D0%BB:Russian_Strieltsy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ru.wikipedia.org/wiki/%D0%A4%D0%B0%D0%B9%D0%BB:Nicholas_Roerich,_Guests_from_Overseas_(corrected_colour)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A4%D0%B0%D0%B9%D0%BB:Russian_Strieltsy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042.radikal.ru/0806/43/cf52975794bb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827088" y="3284538"/>
            <a:ext cx="8043862" cy="1470025"/>
          </a:xfrm>
        </p:spPr>
        <p:txBody>
          <a:bodyPr anchor="b" anchorCtr="0"/>
          <a:lstStyle/>
          <a:p>
            <a:r>
              <a:rPr lang="ru-RU" sz="3400" b="1"/>
              <a:t/>
            </a:r>
            <a:br>
              <a:rPr lang="ru-RU" sz="3400" b="1"/>
            </a:br>
            <a:r>
              <a:rPr lang="ru-RU" sz="2400" b="1">
                <a:latin typeface="Times New Roman" pitchFamily="18" charset="0"/>
              </a:rPr>
              <a:t>Средняя школа при Посольстве Российской Федерации в Гвинейской республике</a:t>
            </a: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5700" b="1">
                <a:solidFill>
                  <a:srgbClr val="CC0000"/>
                </a:solidFill>
                <a:latin typeface="Times New Roman" pitchFamily="18" charset="0"/>
              </a:rPr>
              <a:t>Русская армия</a:t>
            </a:r>
            <a:r>
              <a:rPr lang="ru-RU" sz="5700" b="1">
                <a:solidFill>
                  <a:srgbClr val="CC0000"/>
                </a:solidFill>
              </a:rPr>
              <a:t>:</a:t>
            </a:r>
            <a:r>
              <a:rPr lang="ru-RU" sz="5700" b="1">
                <a:solidFill>
                  <a:srgbClr val="CC0000"/>
                </a:solidFill>
                <a:latin typeface="Times New Roman" pitchFamily="18" charset="0"/>
              </a:rPr>
              <a:t> </a:t>
            </a:r>
            <a:br>
              <a:rPr lang="ru-RU" sz="57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5700" b="1">
                <a:solidFill>
                  <a:srgbClr val="CC0000"/>
                </a:solidFill>
              </a:rPr>
              <a:t>история создания и развития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4294967295"/>
          </p:nvPr>
        </p:nvSpPr>
        <p:spPr>
          <a:xfrm>
            <a:off x="900113" y="5876925"/>
            <a:ext cx="7935912" cy="693738"/>
          </a:xfrm>
        </p:spPr>
        <p:txBody>
          <a:bodyPr/>
          <a:lstStyle/>
          <a:p>
            <a:pPr marL="0" indent="0" algn="r">
              <a:lnSpc>
                <a:spcPct val="80000"/>
              </a:lnSpc>
              <a:buFont typeface="Wingdings" pitchFamily="2" charset="2"/>
              <a:buNone/>
            </a:pPr>
            <a:endParaRPr lang="ru-RU" sz="1800" b="1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DBD73B"/>
                </a:solidFill>
                <a:latin typeface="Times New Roman" pitchFamily="18" charset="0"/>
              </a:rPr>
              <a:t>2011 г.  -  г. Конакри</a:t>
            </a:r>
          </a:p>
          <a:p>
            <a:pPr marL="0" indent="0" algn="r">
              <a:lnSpc>
                <a:spcPct val="80000"/>
              </a:lnSpc>
              <a:buFont typeface="Wingdings" pitchFamily="2" charset="2"/>
              <a:buNone/>
            </a:pPr>
            <a:endParaRPr lang="ru-RU" sz="1600" b="1">
              <a:solidFill>
                <a:srgbClr val="DBD73B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417638"/>
          </a:xfrm>
        </p:spPr>
        <p:txBody>
          <a:bodyPr/>
          <a:lstStyle/>
          <a:p>
            <a: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  <a:t>Создание помещичьего войска. </a:t>
            </a:r>
            <a:b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</a:br>
            <a: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  <a:t>Государь и великий князь Иван </a:t>
            </a:r>
            <a:r>
              <a:rPr lang="en-US" sz="3600" b="1" i="1">
                <a:solidFill>
                  <a:srgbClr val="FF6600"/>
                </a:solidFill>
                <a:latin typeface="Times New Roman" pitchFamily="18" charset="0"/>
              </a:rPr>
              <a:t>III</a:t>
            </a:r>
            <a: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  <a:t/>
            </a:r>
            <a:b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</a:br>
            <a: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  <a:t>(</a:t>
            </a:r>
            <a:r>
              <a:rPr lang="en-US" sz="3600" b="1" i="1">
                <a:solidFill>
                  <a:srgbClr val="FF6600"/>
                </a:solidFill>
                <a:latin typeface="Times New Roman" pitchFamily="18" charset="0"/>
              </a:rPr>
              <a:t>XV </a:t>
            </a:r>
            <a:r>
              <a:rPr lang="ru-RU" sz="3600" b="1" i="1">
                <a:solidFill>
                  <a:srgbClr val="FF6600"/>
                </a:solidFill>
                <a:latin typeface="Times New Roman" pitchFamily="18" charset="0"/>
              </a:rPr>
              <a:t>в.)</a:t>
            </a:r>
            <a:r>
              <a:rPr lang="ru-RU"/>
              <a:t>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30725" name="Picture 5" descr="Иван III Васильевич">
            <a:hlinkClick r:id="rId2" tooltip="Иван III Васильевич"/>
          </p:cNvPr>
          <p:cNvPicPr>
            <a:picLocks noChangeAspect="1" noChangeArrowheads="1"/>
          </p:cNvPicPr>
          <p:nvPr/>
        </p:nvPicPr>
        <p:blipFill>
          <a:blip r:embed="rId3" cstate="print">
            <a:lum bright="-42000" contrast="6000"/>
          </a:blip>
          <a:srcRect/>
          <a:stretch>
            <a:fillRect/>
          </a:stretch>
        </p:blipFill>
        <p:spPr bwMode="auto">
          <a:xfrm>
            <a:off x="2771775" y="1989138"/>
            <a:ext cx="3694113" cy="48688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333375"/>
            <a:ext cx="7772400" cy="7493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Военная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реформа Ивана 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III</a:t>
            </a:r>
            <a:endParaRPr lang="ru-RU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125538"/>
            <a:ext cx="8642350" cy="5472112"/>
          </a:xfrm>
          <a:solidFill>
            <a:schemeClr val="hlink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Вместо дружины основой армии стали отряды служилых людей</a:t>
            </a:r>
            <a:r>
              <a:rPr lang="ru-RU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</a:t>
            </a:r>
            <a:r>
              <a:rPr lang="ru-RU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4400" b="1">
                <a:solidFill>
                  <a:srgbClr val="FF0000"/>
                </a:solidFill>
              </a:rPr>
              <a:t>д в о р я н,</a:t>
            </a:r>
            <a:r>
              <a:rPr lang="ru-RU" sz="4400" b="1"/>
              <a:t> </a:t>
            </a:r>
          </a:p>
          <a:p>
            <a:pPr>
              <a:lnSpc>
                <a:spcPct val="90000"/>
              </a:lnSpc>
            </a:pP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являвшихся регулярно на «государеву службу», получавших за службу землю</a:t>
            </a:r>
            <a:r>
              <a:rPr lang="ru-RU" sz="3200" b="1"/>
              <a:t>.</a:t>
            </a:r>
          </a:p>
          <a:p>
            <a:pPr>
              <a:lnSpc>
                <a:spcPct val="90000"/>
              </a:lnSpc>
            </a:pP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Армию стали называть</a:t>
            </a:r>
            <a:r>
              <a:rPr lang="ru-RU" sz="4400" b="1"/>
              <a:t> </a:t>
            </a:r>
            <a:r>
              <a:rPr lang="ru-RU" sz="4400" b="1">
                <a:solidFill>
                  <a:srgbClr val="CC0000"/>
                </a:solidFill>
              </a:rPr>
              <a:t>помещичьим войском.</a:t>
            </a:r>
            <a:r>
              <a:rPr lang="ru-RU" sz="4400" b="1"/>
              <a:t> </a:t>
            </a:r>
          </a:p>
          <a:p>
            <a:pPr>
              <a:lnSpc>
                <a:spcPct val="90000"/>
              </a:lnSpc>
            </a:pPr>
            <a:endParaRPr lang="ru-RU" sz="3200" b="1"/>
          </a:p>
          <a:p>
            <a:pPr>
              <a:lnSpc>
                <a:spcPct val="90000"/>
              </a:lnSpc>
            </a:pPr>
            <a:r>
              <a:rPr lang="ru-RU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Сохранилось</a:t>
            </a:r>
            <a:r>
              <a:rPr lang="ru-RU" sz="3200" b="1"/>
              <a:t> </a:t>
            </a:r>
            <a:r>
              <a:rPr lang="ru-RU" sz="3200" b="1">
                <a:solidFill>
                  <a:srgbClr val="FF0000"/>
                </a:solidFill>
              </a:rPr>
              <a:t>ополчение.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417638"/>
          </a:xfrm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Великое стояние на реке Угре</a:t>
            </a:r>
            <a:br>
              <a:rPr lang="ru-RU" sz="32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(1480 г.)</a:t>
            </a:r>
            <a:br>
              <a:rPr lang="ru-RU" sz="32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- конец монголо-татарского ига на Руси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32773" name="Picture 5" descr="Картинка 4 из 15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4000" contrast="6000"/>
          </a:blip>
          <a:srcRect/>
          <a:stretch>
            <a:fillRect/>
          </a:stretch>
        </p:blipFill>
        <p:spPr bwMode="auto">
          <a:xfrm>
            <a:off x="2124075" y="1773238"/>
            <a:ext cx="4687888" cy="50847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84262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Царь Иван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IV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 Грозный </a:t>
            </a:r>
            <a:br>
              <a:rPr lang="ru-RU" sz="36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(1530-1584 гг.)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7" name="Picture 5" descr="Иван IV Грозный">
            <a:hlinkClick r:id="rId2" tooltip="Иван IV Грозный"/>
          </p:cNvPr>
          <p:cNvPicPr>
            <a:picLocks noChangeAspect="1" noChangeArrowheads="1"/>
          </p:cNvPicPr>
          <p:nvPr/>
        </p:nvPicPr>
        <p:blipFill>
          <a:blip r:embed="rId3" cstate="print">
            <a:lum bright="-24000" contrast="12000"/>
          </a:blip>
          <a:srcRect/>
          <a:stretch>
            <a:fillRect/>
          </a:stretch>
        </p:blipFill>
        <p:spPr bwMode="auto">
          <a:xfrm>
            <a:off x="2843213" y="1341438"/>
            <a:ext cx="4186237" cy="5516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296988"/>
          </a:xfrm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Суть военной реформы </a:t>
            </a:r>
            <a:br>
              <a:rPr lang="ru-RU" sz="40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Ивана </a:t>
            </a:r>
            <a:r>
              <a:rPr lang="en-US" sz="4000" b="1">
                <a:solidFill>
                  <a:srgbClr val="CC0000"/>
                </a:solidFill>
                <a:latin typeface="Times New Roman" pitchFamily="18" charset="0"/>
              </a:rPr>
              <a:t>IV</a:t>
            </a:r>
            <a:endParaRPr lang="ru-RU" sz="40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solidFill>
            <a:schemeClr val="hlink"/>
          </a:solidFill>
        </p:spPr>
        <p:txBody>
          <a:bodyPr/>
          <a:lstStyle/>
          <a:p>
            <a:r>
              <a:rPr lang="ru-RU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Сохранение </a:t>
            </a:r>
            <a:r>
              <a:rPr lang="ru-RU" sz="4000" b="1">
                <a:solidFill>
                  <a:srgbClr val="FF6600"/>
                </a:solidFill>
              </a:rPr>
              <a:t>помещичьего </a:t>
            </a:r>
            <a:r>
              <a:rPr lang="ru-RU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войска.</a:t>
            </a:r>
          </a:p>
          <a:p>
            <a:r>
              <a:rPr lang="ru-RU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Ликвидировано ОПОЛЧЕНИЕ.</a:t>
            </a:r>
          </a:p>
          <a:p>
            <a:r>
              <a:rPr lang="ru-RU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Создание </a:t>
            </a:r>
            <a:r>
              <a:rPr lang="ru-RU" sz="4000" b="1">
                <a:solidFill>
                  <a:srgbClr val="FF6600"/>
                </a:solidFill>
              </a:rPr>
              <a:t>стрелецкого</a:t>
            </a:r>
            <a:r>
              <a:rPr lang="ru-RU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войска.</a:t>
            </a:r>
          </a:p>
        </p:txBody>
      </p:sp>
      <p:pic>
        <p:nvPicPr>
          <p:cNvPr id="34820" name="Picture 4" descr="180px-Russian_Strieltsy">
            <a:hlinkClick r:id="rId2" tooltip="Стрельцы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292600"/>
            <a:ext cx="2030413" cy="24479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4" name="Picture 4" descr="-9"/>
          <p:cNvPicPr>
            <a:picLocks noChangeAspect="1" noChangeArrowheads="1"/>
          </p:cNvPicPr>
          <p:nvPr/>
        </p:nvPicPr>
        <p:blipFill>
          <a:blip r:embed="rId2" cstate="print">
            <a:lum bright="-18000" contrast="12000"/>
          </a:blip>
          <a:srcRect/>
          <a:stretch>
            <a:fillRect/>
          </a:stretch>
        </p:blipFill>
        <p:spPr bwMode="auto">
          <a:xfrm>
            <a:off x="2051050" y="-1323975"/>
            <a:ext cx="5899150" cy="87836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FF6600"/>
                </a:solidFill>
                <a:latin typeface="Times New Roman" pitchFamily="18" charset="0"/>
              </a:rPr>
              <a:t>Стрельцы  на марше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31" name="Picture 7" descr="-15"/>
          <p:cNvPicPr>
            <a:picLocks noChangeAspect="1" noChangeArrowheads="1"/>
          </p:cNvPicPr>
          <p:nvPr/>
        </p:nvPicPr>
        <p:blipFill>
          <a:blip r:embed="rId2" cstate="print">
            <a:lum bright="-18000" contrast="-6000"/>
          </a:blip>
          <a:srcRect/>
          <a:stretch>
            <a:fillRect/>
          </a:stretch>
        </p:blipFill>
        <p:spPr bwMode="auto">
          <a:xfrm>
            <a:off x="1116013" y="1412875"/>
            <a:ext cx="7272337" cy="52562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532812" cy="620713"/>
          </a:xfrm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Ход Ливонской войны (1558-1583 гг.)</a:t>
            </a:r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836712"/>
            <a:ext cx="6048672" cy="559502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675687" cy="908050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Царь Алексей Михайлович Романов</a:t>
            </a:r>
            <a:br>
              <a:rPr lang="ru-RU" sz="36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(1629-1676 гг.)</a:t>
            </a:r>
          </a:p>
        </p:txBody>
      </p:sp>
      <p:pic>
        <p:nvPicPr>
          <p:cNvPr id="4" name="Рисунок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628800"/>
            <a:ext cx="4019550" cy="476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532812" cy="1143000"/>
          </a:xfrm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Военная реформа Алексея Михайловича  (Тишайшего)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060575"/>
            <a:ext cx="8064500" cy="4464050"/>
          </a:xfrm>
          <a:solidFill>
            <a:schemeClr val="hlink"/>
          </a:solidFill>
        </p:spPr>
        <p:txBody>
          <a:bodyPr/>
          <a:lstStyle/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Сохранение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помещичьего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войска.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Сохранение </a:t>
            </a: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стрелецкого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войска.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Создание полков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«нового строя» 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(наёмная армия, как правило из иностранцев).</a:t>
            </a:r>
          </a:p>
          <a:p>
            <a:r>
              <a:rPr lang="ru-RU" b="1">
                <a:latin typeface="Times New Roman" pitchFamily="18" charset="0"/>
              </a:rPr>
              <a:t> 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Привлечение </a:t>
            </a: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казаков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для охраны границ Русского государства.</a:t>
            </a:r>
          </a:p>
          <a:p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24863" cy="1647825"/>
          </a:xfrm>
        </p:spPr>
        <p:txBody>
          <a:bodyPr/>
          <a:lstStyle/>
          <a:p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IX </a:t>
            </a:r>
            <a:r>
              <a:rPr lang="ru-RU" sz="3600" b="1" i="1">
                <a:solidFill>
                  <a:srgbClr val="FF0000"/>
                </a:solidFill>
              </a:rPr>
              <a:t>(9) </a:t>
            </a: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век – рождение армии в первом славянском государстве -</a:t>
            </a:r>
            <a:b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Киевская Русь</a:t>
            </a:r>
          </a:p>
        </p:txBody>
      </p:sp>
      <p:pic>
        <p:nvPicPr>
          <p:cNvPr id="81924" name="Picture 4" descr="250px-Nicholas_Roerich%2C_Guests_from_Overseas_%28corrected_colour%29">
            <a:hlinkClick r:id="rId2" tooltip="Варяжские суда на картине Рериха."/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>
            <a:lum bright="-12000" contrast="6000"/>
          </a:blip>
          <a:srcRect/>
          <a:stretch>
            <a:fillRect/>
          </a:stretch>
        </p:blipFill>
        <p:spPr>
          <a:xfrm>
            <a:off x="1476375" y="2114550"/>
            <a:ext cx="6696075" cy="47434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Структура русского войска к концу </a:t>
            </a:r>
            <a:r>
              <a:rPr lang="en-US" sz="4000" b="1">
                <a:solidFill>
                  <a:srgbClr val="CC0000"/>
                </a:solidFill>
              </a:rPr>
              <a:t>XVII </a:t>
            </a:r>
            <a:r>
              <a:rPr lang="ru-RU" sz="4000" b="1">
                <a:solidFill>
                  <a:srgbClr val="CC0000"/>
                </a:solidFill>
              </a:rPr>
              <a:t>в.</a:t>
            </a:r>
            <a:r>
              <a:rPr lang="ru-RU" sz="4000"/>
              <a:t>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400" b="1">
                <a:latin typeface="Arial" charset="0"/>
              </a:rPr>
              <a:t>Царь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3348038" y="1700213"/>
            <a:ext cx="2519362" cy="865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64314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4400" b="1">
                <a:latin typeface="Arial" charset="0"/>
              </a:rPr>
              <a:t>Царь</a:t>
            </a:r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4572000" y="2565400"/>
            <a:ext cx="0" cy="7191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1692275" y="3284538"/>
            <a:ext cx="6119813" cy="9366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4000" b="1">
                <a:latin typeface="Arial" charset="0"/>
              </a:rPr>
              <a:t>Армия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1116013" y="4149725"/>
            <a:ext cx="865187" cy="6492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3708400" y="4221163"/>
            <a:ext cx="0" cy="7921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6011863" y="4221163"/>
            <a:ext cx="0" cy="7921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>
            <a:off x="7524750" y="4149725"/>
            <a:ext cx="647700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49" name="Rectangle 13"/>
          <p:cNvSpPr>
            <a:spLocks noChangeArrowheads="1"/>
          </p:cNvSpPr>
          <p:nvPr/>
        </p:nvSpPr>
        <p:spPr bwMode="auto">
          <a:xfrm>
            <a:off x="0" y="5084763"/>
            <a:ext cx="2447925" cy="10795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372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3200" b="1">
                <a:latin typeface="Arial" charset="0"/>
              </a:rPr>
              <a:t>Помещичье</a:t>
            </a:r>
          </a:p>
          <a:p>
            <a:pPr algn="ctr" eaLnBrk="0" hangingPunct="0"/>
            <a:r>
              <a:rPr lang="ru-RU" sz="3200" b="1">
                <a:latin typeface="Arial" charset="0"/>
              </a:rPr>
              <a:t>войско</a:t>
            </a:r>
            <a:r>
              <a:rPr lang="ru-RU">
                <a:latin typeface="Arial" charset="0"/>
              </a:rPr>
              <a:t> </a:t>
            </a:r>
          </a:p>
        </p:txBody>
      </p:sp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2627313" y="5013325"/>
            <a:ext cx="2376487" cy="9366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6902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3200" b="1">
                <a:latin typeface="Arial" charset="0"/>
              </a:rPr>
              <a:t>Стрелецкое</a:t>
            </a:r>
          </a:p>
          <a:p>
            <a:pPr algn="ctr" eaLnBrk="0" hangingPunct="0"/>
            <a:r>
              <a:rPr lang="ru-RU" sz="3200" b="1">
                <a:latin typeface="Arial" charset="0"/>
              </a:rPr>
              <a:t>войско</a:t>
            </a: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5148263" y="5013325"/>
            <a:ext cx="2232025" cy="12239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800" b="1">
                <a:latin typeface="Arial" charset="0"/>
              </a:rPr>
              <a:t>Полки </a:t>
            </a:r>
          </a:p>
          <a:p>
            <a:pPr algn="ctr" eaLnBrk="0" hangingPunct="0"/>
            <a:r>
              <a:rPr lang="ru-RU" sz="2800" b="1">
                <a:latin typeface="Arial" charset="0"/>
              </a:rPr>
              <a:t>«нового </a:t>
            </a:r>
          </a:p>
          <a:p>
            <a:pPr algn="ctr" eaLnBrk="0" hangingPunct="0"/>
            <a:r>
              <a:rPr lang="ru-RU" sz="2800" b="1">
                <a:latin typeface="Arial" charset="0"/>
              </a:rPr>
              <a:t>строя»</a:t>
            </a:r>
          </a:p>
        </p:txBody>
      </p:sp>
      <p:sp>
        <p:nvSpPr>
          <p:cNvPr id="65553" name="Rectangle 17"/>
          <p:cNvSpPr>
            <a:spLocks noChangeArrowheads="1"/>
          </p:cNvSpPr>
          <p:nvPr/>
        </p:nvSpPr>
        <p:spPr bwMode="auto">
          <a:xfrm>
            <a:off x="7524750" y="5013325"/>
            <a:ext cx="1403350" cy="10080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66667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800" b="1">
                <a:latin typeface="Arial" charset="0"/>
              </a:rPr>
              <a:t>Казаки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Пётр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36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(1682-1725 гг.)</a:t>
            </a: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628800"/>
            <a:ext cx="4114800" cy="476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74638"/>
            <a:ext cx="7715250" cy="1143000"/>
          </a:xfrm>
        </p:spPr>
        <p:txBody>
          <a:bodyPr/>
          <a:lstStyle/>
          <a:p>
            <a:r>
              <a:rPr lang="ru-RU" sz="3600" b="1">
                <a:solidFill>
                  <a:srgbClr val="FF6600"/>
                </a:solidFill>
                <a:latin typeface="Times New Roman" pitchFamily="18" charset="0"/>
              </a:rPr>
              <a:t>Суть военной реформы Петра </a:t>
            </a:r>
            <a:r>
              <a:rPr lang="en-US" sz="3600" b="1">
                <a:solidFill>
                  <a:srgbClr val="FF6600"/>
                </a:solidFill>
                <a:latin typeface="Times New Roman" pitchFamily="18" charset="0"/>
              </a:rPr>
              <a:t>I</a:t>
            </a:r>
            <a:endParaRPr lang="ru-RU" sz="3600" b="1">
              <a:solidFill>
                <a:srgbClr val="FF6600"/>
              </a:solidFill>
              <a:latin typeface="Times New Roman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73238"/>
            <a:ext cx="8640762" cy="4824412"/>
          </a:xfrm>
          <a:solidFill>
            <a:srgbClr val="FFCC99"/>
          </a:solidFill>
        </p:spPr>
        <p:txBody>
          <a:bodyPr/>
          <a:lstStyle/>
          <a:p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Ликвидация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стрелецкого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помещичьего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войска.</a:t>
            </a:r>
          </a:p>
          <a:p>
            <a:pPr>
              <a:buFont typeface="Wingdings" pitchFamily="2" charset="2"/>
              <a:buNone/>
            </a:pPr>
            <a:endParaRPr lang="ru-RU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Создание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регулярной армии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на основе рекрутской системы.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Создание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военного флота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Сохранение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казацкого войска</a:t>
            </a:r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z="4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>
              <a:latin typeface="Times New Roman" pitchFamily="18" charset="0"/>
            </a:endParaRPr>
          </a:p>
        </p:txBody>
      </p:sp>
      <p:pic>
        <p:nvPicPr>
          <p:cNvPr id="44037" name="Picture 5" descr="180px-Russian_Strieltsy">
            <a:hlinkClick r:id="rId2" tooltip="Стрельцы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7013" y="1484313"/>
            <a:ext cx="2566987" cy="3095625"/>
          </a:xfrm>
          <a:prstGeom prst="rect">
            <a:avLst/>
          </a:prstGeom>
          <a:noFill/>
        </p:spPr>
      </p:pic>
      <p:sp>
        <p:nvSpPr>
          <p:cNvPr id="44038" name="Line 6"/>
          <p:cNvSpPr>
            <a:spLocks noChangeShapeType="1"/>
          </p:cNvSpPr>
          <p:nvPr/>
        </p:nvSpPr>
        <p:spPr bwMode="auto">
          <a:xfrm>
            <a:off x="6804025" y="1412875"/>
            <a:ext cx="2051050" cy="259397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H="1">
            <a:off x="6732588" y="1484313"/>
            <a:ext cx="2160587" cy="252095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8" grpId="0" animBg="1"/>
      <p:bldP spid="440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1825"/>
          </a:xfrm>
        </p:spPr>
        <p:txBody>
          <a:bodyPr/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Рекруты времен Петра 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</a:rPr>
              <a:t>I</a:t>
            </a:r>
            <a:endParaRPr lang="ru-RU" sz="32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2" name="Picture 4" descr="-16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684213" y="1125538"/>
            <a:ext cx="4500562" cy="4341812"/>
          </a:xfrm>
          <a:prstGeom prst="rect">
            <a:avLst/>
          </a:prstGeom>
          <a:noFill/>
        </p:spPr>
      </p:pic>
      <p:pic>
        <p:nvPicPr>
          <p:cNvPr id="78853" name="Picture 5" descr="- 12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6156325" y="2852738"/>
            <a:ext cx="2424113" cy="3716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Полтавская битва</a:t>
            </a:r>
            <a:br>
              <a:rPr lang="ru-RU" sz="36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(1709 г.)</a:t>
            </a: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568952" cy="52413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8" name="Picture 6" descr="300px-Bakua-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2000" contrast="6000"/>
          </a:blip>
          <a:srcRect/>
          <a:stretch>
            <a:fillRect/>
          </a:stretch>
        </p:blipFill>
        <p:spPr>
          <a:xfrm>
            <a:off x="755650" y="1268413"/>
            <a:ext cx="7632700" cy="5113337"/>
          </a:xfrm>
          <a:noFill/>
          <a:ln/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74638"/>
            <a:ext cx="8147050" cy="706437"/>
          </a:xfrm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Гангутское морское сражение (1714 г.)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859712" cy="504825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</a:rPr>
              <a:t>Александр </a:t>
            </a:r>
            <a:r>
              <a:rPr lang="en-US" sz="3600" b="1">
                <a:solidFill>
                  <a:srgbClr val="FF0000"/>
                </a:solidFill>
              </a:rPr>
              <a:t>II (1855-1881 </a:t>
            </a:r>
            <a:r>
              <a:rPr lang="ru-RU" sz="3600" b="1">
                <a:solidFill>
                  <a:srgbClr val="FF0000"/>
                </a:solidFill>
              </a:rPr>
              <a:t>гг.</a:t>
            </a:r>
            <a:r>
              <a:rPr lang="en-US" sz="3600" b="1">
                <a:solidFill>
                  <a:srgbClr val="FF0000"/>
                </a:solidFill>
              </a:rPr>
              <a:t>)</a:t>
            </a:r>
            <a:endParaRPr lang="ru-RU" sz="3600" b="1">
              <a:solidFill>
                <a:srgbClr val="FF0000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0" name="Picture 4" descr="-14"/>
          <p:cNvPicPr>
            <a:picLocks noChangeAspect="1" noChangeArrowheads="1"/>
          </p:cNvPicPr>
          <p:nvPr/>
        </p:nvPicPr>
        <p:blipFill>
          <a:blip r:embed="rId2" cstate="print">
            <a:lum bright="12000" contrast="48000"/>
          </a:blip>
          <a:srcRect/>
          <a:stretch>
            <a:fillRect/>
          </a:stretch>
        </p:blipFill>
        <p:spPr bwMode="auto">
          <a:xfrm>
            <a:off x="1403350" y="1125538"/>
            <a:ext cx="6983413" cy="56165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713788" cy="1143000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Военная реформа Александра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II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36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1874 г.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73225"/>
            <a:ext cx="8893175" cy="5184775"/>
          </a:xfrm>
          <a:solidFill>
            <a:schemeClr val="hlink"/>
          </a:solidFill>
        </p:spPr>
        <p:txBody>
          <a:bodyPr/>
          <a:lstStyle/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Отмена рекрутской системы набора в армию.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Введение всеобщей воинской повинности.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Срок службы сокращен до 6 лет в пехоте (9 лет числились в запасе); на флоте  - 7 лет (3 года числились в запасе).</a:t>
            </a:r>
          </a:p>
          <a:p>
            <a:r>
              <a:rPr lang="ru-RU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Имевшие высшее образование, служили 6 месяцев.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Военные начала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XX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века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12" name="Picture 4" descr="- 11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611560" y="1412776"/>
            <a:ext cx="8064500" cy="4767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07375" cy="6121400"/>
          </a:xfrm>
          <a:ln w="57150">
            <a:solidFill>
              <a:srgbClr val="FF6600"/>
            </a:solidFill>
          </a:ln>
        </p:spPr>
        <p:txBody>
          <a:bodyPr/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ВЕЛИКАЯ </a:t>
            </a:r>
            <a:br>
              <a:rPr lang="ru-RU" sz="54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ОТЕЧЕСТВЕННАЯ </a:t>
            </a:r>
            <a:br>
              <a:rPr lang="ru-RU" sz="54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ВОЙНА </a:t>
            </a:r>
            <a:br>
              <a:rPr lang="ru-RU" sz="54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советского народа </a:t>
            </a:r>
            <a:br>
              <a:rPr lang="ru-RU" sz="54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с фашистской Германией</a:t>
            </a:r>
            <a:br>
              <a:rPr lang="ru-RU" sz="54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1941 – 1945 гг.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61075"/>
            <a:ext cx="8229600" cy="698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7813"/>
            <a:ext cx="8713788" cy="1139825"/>
          </a:xfrm>
        </p:spPr>
        <p:txBody>
          <a:bodyPr/>
          <a:lstStyle/>
          <a:p>
            <a:r>
              <a:rPr lang="ru-RU" sz="4000" b="1" i="1">
                <a:solidFill>
                  <a:srgbClr val="FF0000"/>
                </a:solidFill>
                <a:latin typeface="Times New Roman" pitchFamily="18" charset="0"/>
              </a:rPr>
              <a:t>Состав русской армии в </a:t>
            </a:r>
            <a:r>
              <a:rPr lang="en-US" sz="4000" b="1" i="1">
                <a:solidFill>
                  <a:srgbClr val="FF0000"/>
                </a:solidFill>
                <a:latin typeface="Times New Roman" pitchFamily="18" charset="0"/>
              </a:rPr>
              <a:t>IX </a:t>
            </a:r>
            <a:r>
              <a:rPr lang="ru-RU" sz="4000" b="1" i="1">
                <a:solidFill>
                  <a:srgbClr val="FF0000"/>
                </a:solidFill>
                <a:latin typeface="Times New Roman" pitchFamily="18" charset="0"/>
              </a:rPr>
              <a:t>(9) в.: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Clr>
                <a:schemeClr val="tx2"/>
              </a:buClr>
              <a:buFont typeface="Wingdings" pitchFamily="2" charset="2"/>
              <a:buAutoNum type="arabicParenR"/>
            </a:pPr>
            <a:r>
              <a:rPr lang="ru-RU" b="1">
                <a:solidFill>
                  <a:srgbClr val="CC0000"/>
                </a:solidFill>
              </a:rPr>
              <a:t>Дружина</a:t>
            </a:r>
            <a:r>
              <a:rPr lang="ru-RU"/>
              <a:t> – профессиональные воины, как правило варяги (викинги) –</a:t>
            </a:r>
            <a:r>
              <a:rPr lang="ru-RU">
                <a:solidFill>
                  <a:srgbClr val="FF6600"/>
                </a:solidFill>
              </a:rPr>
              <a:t>основа армии.</a:t>
            </a:r>
          </a:p>
          <a:p>
            <a:pPr marL="609600" indent="-609600">
              <a:buClr>
                <a:schemeClr val="tx2"/>
              </a:buClr>
              <a:buFont typeface="Wingdings" pitchFamily="2" charset="2"/>
              <a:buAutoNum type="arabicParenR"/>
            </a:pPr>
            <a:r>
              <a:rPr lang="ru-RU" b="1">
                <a:solidFill>
                  <a:srgbClr val="CC0000"/>
                </a:solidFill>
              </a:rPr>
              <a:t>Ополчение</a:t>
            </a:r>
            <a:r>
              <a:rPr lang="ru-RU">
                <a:solidFill>
                  <a:srgbClr val="FEFEF8"/>
                </a:solidFill>
              </a:rPr>
              <a:t> – непрофессионалы- горожане: кузнецы, кожевники, ткачи, гончары и т.д. Их называли ВОИ, возглавлял  ополчение ВОЕВОДА.</a:t>
            </a:r>
            <a:r>
              <a:rPr lang="ru-RU">
                <a:solidFill>
                  <a:srgbClr val="FF66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252244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373" y="908720"/>
            <a:ext cx="8519256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3197"/>
            <a:ext cx="3563888" cy="4704803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6556" y="0"/>
            <a:ext cx="5887444" cy="400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5" y="1268760"/>
            <a:ext cx="8397171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8208912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59634"/>
            <a:ext cx="6872444" cy="6049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118" y="764704"/>
            <a:ext cx="8435766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19" y="188640"/>
            <a:ext cx="5554903" cy="3888432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307765"/>
            <a:ext cx="3451473" cy="4355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248" y="404664"/>
            <a:ext cx="8567224" cy="5999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5" y="476672"/>
            <a:ext cx="8525747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1835150" y="549275"/>
            <a:ext cx="5040313" cy="10795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CC0000"/>
                </a:solidFill>
                <a:latin typeface="Arial" charset="0"/>
              </a:rPr>
              <a:t>Великий </a:t>
            </a:r>
          </a:p>
          <a:p>
            <a:pPr algn="ctr"/>
            <a:r>
              <a:rPr lang="ru-RU" sz="3200" b="1" i="1">
                <a:solidFill>
                  <a:srgbClr val="CC0000"/>
                </a:solidFill>
                <a:latin typeface="Arial" charset="0"/>
              </a:rPr>
              <a:t>киевский князь</a:t>
            </a:r>
            <a:r>
              <a:rPr lang="ru-RU">
                <a:latin typeface="Arial" charset="0"/>
              </a:rPr>
              <a:t> </a:t>
            </a:r>
          </a:p>
        </p:txBody>
      </p:sp>
      <p:sp>
        <p:nvSpPr>
          <p:cNvPr id="21532" name="Line 28"/>
          <p:cNvSpPr>
            <a:spLocks noChangeShapeType="1"/>
          </p:cNvSpPr>
          <p:nvPr/>
        </p:nvSpPr>
        <p:spPr bwMode="auto">
          <a:xfrm flipH="1">
            <a:off x="2484438" y="1628775"/>
            <a:ext cx="79057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1187450" y="2420938"/>
            <a:ext cx="2305050" cy="1008062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69020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CC0000"/>
                </a:solidFill>
                <a:latin typeface="Arial" charset="0"/>
              </a:rPr>
              <a:t>Старшая </a:t>
            </a:r>
          </a:p>
          <a:p>
            <a:pPr algn="ctr"/>
            <a:r>
              <a:rPr lang="ru-RU" sz="2800" b="1">
                <a:solidFill>
                  <a:srgbClr val="CC0000"/>
                </a:solidFill>
                <a:latin typeface="Arial" charset="0"/>
              </a:rPr>
              <a:t>дружина</a:t>
            </a:r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>
            <a:off x="5219700" y="1628775"/>
            <a:ext cx="865188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5076825" y="3068638"/>
            <a:ext cx="2305050" cy="1008062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75686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Arial" charset="0"/>
              </a:rPr>
              <a:t>Младшая </a:t>
            </a:r>
          </a:p>
          <a:p>
            <a:pPr algn="ctr"/>
            <a:r>
              <a:rPr lang="ru-RU" sz="2400" b="1">
                <a:solidFill>
                  <a:srgbClr val="CC0000"/>
                </a:solidFill>
                <a:latin typeface="Arial" charset="0"/>
              </a:rPr>
              <a:t>дружина</a:t>
            </a:r>
          </a:p>
        </p:txBody>
      </p:sp>
      <p:sp>
        <p:nvSpPr>
          <p:cNvPr id="21538" name="Line 34"/>
          <p:cNvSpPr>
            <a:spLocks noChangeShapeType="1"/>
          </p:cNvSpPr>
          <p:nvPr/>
        </p:nvSpPr>
        <p:spPr bwMode="auto">
          <a:xfrm>
            <a:off x="6804025" y="4076700"/>
            <a:ext cx="1008063" cy="129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7308850" y="5373688"/>
            <a:ext cx="1439863" cy="4762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7372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Arial" charset="0"/>
              </a:rPr>
              <a:t>Отроки</a:t>
            </a:r>
          </a:p>
        </p:txBody>
      </p:sp>
      <p:sp>
        <p:nvSpPr>
          <p:cNvPr id="21541" name="Line 37"/>
          <p:cNvSpPr>
            <a:spLocks noChangeShapeType="1"/>
          </p:cNvSpPr>
          <p:nvPr/>
        </p:nvSpPr>
        <p:spPr bwMode="auto">
          <a:xfrm flipH="1">
            <a:off x="5651500" y="4076700"/>
            <a:ext cx="287338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42" name="Rectangle 38"/>
          <p:cNvSpPr>
            <a:spLocks noChangeArrowheads="1"/>
          </p:cNvSpPr>
          <p:nvPr/>
        </p:nvSpPr>
        <p:spPr bwMode="auto">
          <a:xfrm>
            <a:off x="4932363" y="4652963"/>
            <a:ext cx="1366837" cy="5032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b="1">
                <a:solidFill>
                  <a:srgbClr val="000000"/>
                </a:solidFill>
                <a:latin typeface="Arial" charset="0"/>
              </a:rPr>
              <a:t>детские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654642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75123"/>
            <a:ext cx="5760640" cy="6682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964612" cy="5832475"/>
          </a:xfrm>
          <a:gradFill rotWithShape="1">
            <a:gsLst>
              <a:gs pos="0">
                <a:srgbClr val="F1FD7F"/>
              </a:gs>
              <a:gs pos="100000">
                <a:srgbClr val="03EF19"/>
              </a:gs>
            </a:gsLst>
            <a:lin ang="2700000" scaled="1"/>
          </a:gradFill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/>
            </a:r>
            <a:br>
              <a:rPr lang="ru-RU" sz="40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Победа в Великой Отечественной войне 1941-1945 гг. </a:t>
            </a:r>
            <a:br>
              <a:rPr lang="ru-RU" sz="40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- это Великая Победа русского оружия  в </a:t>
            </a:r>
            <a:r>
              <a:rPr lang="en-US" sz="4000" b="1">
                <a:solidFill>
                  <a:srgbClr val="CC0000"/>
                </a:solidFill>
                <a:latin typeface="Times New Roman" pitchFamily="18" charset="0"/>
              </a:rPr>
              <a:t>XX </a:t>
            </a:r>
            <a:r>
              <a:rPr lang="ru-RU" sz="4000" b="1">
                <a:solidFill>
                  <a:srgbClr val="CC0000"/>
                </a:solidFill>
                <a:latin typeface="Times New Roman" pitchFamily="18" charset="0"/>
              </a:rPr>
              <a:t>веке</a:t>
            </a:r>
            <a:br>
              <a:rPr lang="ru-RU" sz="4000" b="1">
                <a:solidFill>
                  <a:srgbClr val="CC0000"/>
                </a:solidFill>
                <a:latin typeface="Times New Roman" pitchFamily="18" charset="0"/>
              </a:rPr>
            </a:br>
            <a:endParaRPr lang="ru-RU" sz="4000" b="1">
              <a:solidFill>
                <a:srgbClr val="CC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114300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Армия современной России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412875"/>
            <a:ext cx="7931150" cy="5256213"/>
          </a:xfrm>
          <a:solidFill>
            <a:schemeClr val="hlink"/>
          </a:solidFill>
        </p:spPr>
        <p:txBody>
          <a:bodyPr/>
          <a:lstStyle/>
          <a:p>
            <a:r>
              <a:rPr lang="ru-RU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Всеобщая воинская повинность, так как  священная обязанность гражданина России – защищать свою Родину.</a:t>
            </a:r>
          </a:p>
          <a:p>
            <a:endParaRPr lang="ru-RU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r>
              <a:rPr lang="ru-RU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Служба по контракту в вооруженных силах страны.</a:t>
            </a:r>
            <a:r>
              <a:rPr lang="ru-RU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931150" cy="6119813"/>
          </a:xfrm>
          <a:gradFill rotWithShape="1">
            <a:gsLst>
              <a:gs pos="0">
                <a:srgbClr val="DBD73B"/>
              </a:gs>
              <a:gs pos="50000">
                <a:srgbClr val="03EF19"/>
              </a:gs>
              <a:gs pos="100000">
                <a:srgbClr val="DBD73B"/>
              </a:gs>
            </a:gsLst>
            <a:lin ang="2700000" scaled="1"/>
          </a:gradFill>
        </p:spPr>
        <p:txBody>
          <a:bodyPr/>
          <a:lstStyle/>
          <a:p>
            <a:r>
              <a:rPr lang="ru-RU" b="1" i="1">
                <a:solidFill>
                  <a:srgbClr val="CC0000"/>
                </a:solidFill>
                <a:latin typeface="Baskerville Old Face" pitchFamily="18" charset="0"/>
              </a:rPr>
              <a:t>Всех военных, </a:t>
            </a:r>
            <a:br>
              <a:rPr lang="ru-RU" b="1" i="1">
                <a:solidFill>
                  <a:srgbClr val="CC0000"/>
                </a:solidFill>
                <a:latin typeface="Baskerville Old Face" pitchFamily="18" charset="0"/>
              </a:rPr>
            </a:br>
            <a:r>
              <a:rPr lang="ru-RU" b="1" i="1">
                <a:solidFill>
                  <a:srgbClr val="CC0000"/>
                </a:solidFill>
                <a:latin typeface="Baskerville Old Face" pitchFamily="18" charset="0"/>
              </a:rPr>
              <a:t>сегодняшних и будущих защитников нашей Родины</a:t>
            </a:r>
            <a:br>
              <a:rPr lang="ru-RU" b="1" i="1">
                <a:solidFill>
                  <a:srgbClr val="CC0000"/>
                </a:solidFill>
                <a:latin typeface="Baskerville Old Face" pitchFamily="18" charset="0"/>
              </a:rPr>
            </a:br>
            <a:r>
              <a:rPr lang="ru-RU" b="1" i="1">
                <a:solidFill>
                  <a:srgbClr val="CC0000"/>
                </a:solidFill>
                <a:latin typeface="Baskerville Old Face" pitchFamily="18" charset="0"/>
              </a:rPr>
              <a:t>поздравляем </a:t>
            </a:r>
            <a:br>
              <a:rPr lang="ru-RU" b="1" i="1">
                <a:solidFill>
                  <a:srgbClr val="CC0000"/>
                </a:solidFill>
                <a:latin typeface="Baskerville Old Face" pitchFamily="18" charset="0"/>
              </a:rPr>
            </a:br>
            <a:r>
              <a:rPr lang="ru-RU" b="1" i="1">
                <a:solidFill>
                  <a:srgbClr val="CC0000"/>
                </a:solidFill>
                <a:latin typeface="Baskerville Old Face" pitchFamily="18" charset="0"/>
              </a:rPr>
              <a:t>с Днем Защитника Отечества!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ctrTitle" idx="4294967295"/>
          </p:nvPr>
        </p:nvSpPr>
        <p:spPr>
          <a:xfrm>
            <a:off x="827088" y="3284538"/>
            <a:ext cx="8043862" cy="1470025"/>
          </a:xfrm>
        </p:spPr>
        <p:txBody>
          <a:bodyPr anchor="b" anchorCtr="0"/>
          <a:lstStyle/>
          <a:p>
            <a:r>
              <a:rPr lang="ru-RU" sz="3400" b="1"/>
              <a:t/>
            </a:r>
            <a:br>
              <a:rPr lang="ru-RU" sz="3400" b="1"/>
            </a:br>
            <a:r>
              <a:rPr lang="ru-RU" sz="2400" b="1">
                <a:latin typeface="Times New Roman" pitchFamily="18" charset="0"/>
              </a:rPr>
              <a:t>Средняя школа при Посольстве Российской Федерации в Гвинейской республике</a:t>
            </a: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</a:rPr>
            </a:br>
            <a:r>
              <a:rPr lang="ru-RU" sz="5700" b="1">
                <a:solidFill>
                  <a:srgbClr val="CC0000"/>
                </a:solidFill>
                <a:latin typeface="Times New Roman" pitchFamily="18" charset="0"/>
              </a:rPr>
              <a:t>Русская армия</a:t>
            </a:r>
            <a:r>
              <a:rPr lang="ru-RU" sz="5700" b="1">
                <a:solidFill>
                  <a:srgbClr val="CC0000"/>
                </a:solidFill>
              </a:rPr>
              <a:t>:</a:t>
            </a:r>
            <a:r>
              <a:rPr lang="ru-RU" sz="5700" b="1">
                <a:solidFill>
                  <a:srgbClr val="CC0000"/>
                </a:solidFill>
                <a:latin typeface="Times New Roman" pitchFamily="18" charset="0"/>
              </a:rPr>
              <a:t> </a:t>
            </a:r>
            <a:br>
              <a:rPr lang="ru-RU" sz="57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5700" b="1">
                <a:solidFill>
                  <a:srgbClr val="CC0000"/>
                </a:solidFill>
              </a:rPr>
              <a:t>история создания и развития</a:t>
            </a:r>
          </a:p>
        </p:txBody>
      </p:sp>
      <p:sp>
        <p:nvSpPr>
          <p:cNvPr id="109571" name="Subtitle 2"/>
          <p:cNvSpPr>
            <a:spLocks noGrp="1"/>
          </p:cNvSpPr>
          <p:nvPr>
            <p:ph type="subTitle" idx="4294967295"/>
          </p:nvPr>
        </p:nvSpPr>
        <p:spPr>
          <a:xfrm>
            <a:off x="900113" y="5876925"/>
            <a:ext cx="7935912" cy="693738"/>
          </a:xfrm>
        </p:spPr>
        <p:txBody>
          <a:bodyPr/>
          <a:lstStyle/>
          <a:p>
            <a:pPr marL="0" indent="0" algn="r">
              <a:lnSpc>
                <a:spcPct val="80000"/>
              </a:lnSpc>
              <a:buFont typeface="Wingdings" pitchFamily="2" charset="2"/>
              <a:buNone/>
            </a:pPr>
            <a:endParaRPr lang="ru-RU" sz="1400" b="1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2011 г.  -  г. Конакри</a:t>
            </a:r>
          </a:p>
          <a:p>
            <a:pPr marL="0" indent="0" algn="r">
              <a:lnSpc>
                <a:spcPct val="80000"/>
              </a:lnSpc>
              <a:buFont typeface="Wingdings" pitchFamily="2" charset="2"/>
              <a:buNone/>
            </a:pPr>
            <a:endParaRPr lang="ru-RU" sz="1200" b="1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83508"/>
            <a:ext cx="6624736" cy="66909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FFFF00"/>
                </a:solidFill>
              </a:rPr>
              <a:t>Реформа армии во времена Владимира Святого (</a:t>
            </a:r>
            <a:r>
              <a:rPr lang="en-US" sz="3600" b="1">
                <a:solidFill>
                  <a:srgbClr val="FFFF00"/>
                </a:solidFill>
              </a:rPr>
              <a:t>X-XI </a:t>
            </a:r>
            <a:r>
              <a:rPr lang="ru-RU" sz="3600" b="1">
                <a:solidFill>
                  <a:srgbClr val="FFFF00"/>
                </a:solidFill>
              </a:rPr>
              <a:t>вв.)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964612" cy="4924425"/>
          </a:xfrm>
          <a:solidFill>
            <a:schemeClr val="tx1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>
                <a:solidFill>
                  <a:srgbClr val="FF0000"/>
                </a:solidFill>
                <a:latin typeface="Arial" charset="0"/>
              </a:rPr>
              <a:t>1) Сформировано богатырское войско и богатырские заставы.</a:t>
            </a:r>
          </a:p>
        </p:txBody>
      </p:sp>
      <p:pic>
        <p:nvPicPr>
          <p:cNvPr id="26628" name="Picture 4" descr="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781300"/>
            <a:ext cx="5329237" cy="38338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Самые известные русские богатыри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Святогор-богатырь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Илья Муромец (из Мурома)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Алеша Попович (из Ростова)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Добрыня Никитич (Рязани или Киева)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Садко (из Новгорода)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Микула Селянинович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Соловей Одихмантьев сын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6600"/>
                </a:solidFill>
                <a:latin typeface="Times New Roman" pitchFamily="18" charset="0"/>
              </a:rPr>
              <a:t>Настасья-богатырша</a:t>
            </a:r>
          </a:p>
          <a:p>
            <a:pPr>
              <a:lnSpc>
                <a:spcPct val="90000"/>
              </a:lnSpc>
            </a:pPr>
            <a:endParaRPr lang="ru-RU" b="1">
              <a:solidFill>
                <a:srgbClr val="FF66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445125"/>
            <a:ext cx="8229600" cy="1295400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2)  Прорыты  заградительные рвы по южной границе Киевской Руси против конницы кочевников – «змеевы рвы».</a:t>
            </a:r>
          </a:p>
        </p:txBody>
      </p:sp>
      <p:pic>
        <p:nvPicPr>
          <p:cNvPr id="87047" name="Picture 7" descr="Картинка 510 из 12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14729" r="7858" b="16286"/>
          <a:stretch>
            <a:fillRect/>
          </a:stretch>
        </p:blipFill>
        <p:spPr bwMode="auto">
          <a:xfrm>
            <a:off x="1547813" y="-1035050"/>
            <a:ext cx="5472112" cy="638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993063" cy="1544637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3) Построен город Белгород – место сборов всех русских сил. </a:t>
            </a:r>
            <a:br>
              <a:rPr lang="ru-RU" sz="28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4) Создана система светового оповещения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88068" name="Picture 4" descr="- 8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2000" contrast="6000"/>
          </a:blip>
          <a:srcRect/>
          <a:stretch>
            <a:fillRect/>
          </a:stretch>
        </p:blipFill>
        <p:spPr>
          <a:xfrm>
            <a:off x="1476375" y="1835150"/>
            <a:ext cx="6408738" cy="50228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865</TotalTime>
  <Words>447</Words>
  <Application>Microsoft Office PowerPoint</Application>
  <PresentationFormat>Экран (4:3)</PresentationFormat>
  <Paragraphs>94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Arial</vt:lpstr>
      <vt:lpstr>Times New Roman</vt:lpstr>
      <vt:lpstr>Verdana</vt:lpstr>
      <vt:lpstr>Wingdings</vt:lpstr>
      <vt:lpstr>Calibri</vt:lpstr>
      <vt:lpstr>Baskerville Old Face</vt:lpstr>
      <vt:lpstr>Склон</vt:lpstr>
      <vt:lpstr> Средняя школа при Посольстве Российской Федерации в Гвинейской республике   Русская армия:  история создания и развития</vt:lpstr>
      <vt:lpstr>IX (9) век – рождение армии в первом славянском государстве - Киевская Русь</vt:lpstr>
      <vt:lpstr>Состав русской армии в IX (9) в.:</vt:lpstr>
      <vt:lpstr>Слайд 4</vt:lpstr>
      <vt:lpstr>Слайд 5</vt:lpstr>
      <vt:lpstr>Реформа армии во времена Владимира Святого (X-XI вв.)</vt:lpstr>
      <vt:lpstr>Самые известные русские богатыри</vt:lpstr>
      <vt:lpstr>2)  Прорыты  заградительные рвы по южной границе Киевской Руси против конницы кочевников – «змеевы рвы».</vt:lpstr>
      <vt:lpstr>3) Построен город Белгород – место сборов всех русских сил.  4) Создана система светового оповещения.</vt:lpstr>
      <vt:lpstr>Создание помещичьего войска.  Государь и великий князь Иван III (XV в.) </vt:lpstr>
      <vt:lpstr>Военная реформа Ивана III</vt:lpstr>
      <vt:lpstr>Великое стояние на реке Угре (1480 г.) - конец монголо-татарского ига на Руси</vt:lpstr>
      <vt:lpstr>Царь Иван IV Грозный  (1530-1584 гг.)</vt:lpstr>
      <vt:lpstr>Суть военной реформы  Ивана IV</vt:lpstr>
      <vt:lpstr>Слайд 15</vt:lpstr>
      <vt:lpstr>Стрельцы  на марше</vt:lpstr>
      <vt:lpstr>Ход Ливонской войны (1558-1583 гг.)</vt:lpstr>
      <vt:lpstr>Царь Алексей Михайлович Романов (1629-1676 гг.)</vt:lpstr>
      <vt:lpstr>Военная реформа Алексея Михайловича  (Тишайшего)</vt:lpstr>
      <vt:lpstr>Структура русского войска к концу XVII в. </vt:lpstr>
      <vt:lpstr>Пётр I (1682-1725 гг.)</vt:lpstr>
      <vt:lpstr>Суть военной реформы Петра I</vt:lpstr>
      <vt:lpstr>Рекруты времен Петра I</vt:lpstr>
      <vt:lpstr>Полтавская битва (1709 г.)</vt:lpstr>
      <vt:lpstr>Гангутское морское сражение (1714 г.)</vt:lpstr>
      <vt:lpstr>Александр II (1855-1881 гг.)</vt:lpstr>
      <vt:lpstr>Военная реформа Александра II 1874 г.</vt:lpstr>
      <vt:lpstr>Военные начала XX века</vt:lpstr>
      <vt:lpstr>ВЕЛИКАЯ  ОТЕЧЕСТВЕННАЯ  ВОЙНА  советского народа  с фашистской Германией 1941 – 1945 гг.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 Победа в Великой Отечественной войне 1941-1945 гг.  - это Великая Победа русского оружия  в XX веке </vt:lpstr>
      <vt:lpstr>Армия современной России</vt:lpstr>
      <vt:lpstr>Всех военных,  сегодняшних и будущих защитников нашей Родины поздравляем  с Днем Защитника Отечества!</vt:lpstr>
      <vt:lpstr> Средняя школа при Посольстве Российской Федерации в Гвинейской республике   Русская армия:  история создания и развития</vt:lpstr>
    </vt:vector>
  </TitlesOfParts>
  <Company>Kontora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Средняя школа №60 имени героя Российской Федерации Миронова Д.О.   Изменения в русской армии с IXв. до первой половины VIIIв.</dc:title>
  <dc:creator>Admin</dc:creator>
  <cp:lastModifiedBy>Евгений</cp:lastModifiedBy>
  <cp:revision>30</cp:revision>
  <dcterms:created xsi:type="dcterms:W3CDTF">2009-05-10T08:28:02Z</dcterms:created>
  <dcterms:modified xsi:type="dcterms:W3CDTF">2011-03-25T19:37:45Z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TC100690481049</vt:lpwstr>
  </property>
</Properties>
</file>